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Montserrat Medium"/>
      <p:regular r:id="rId39"/>
      <p:bold r:id="rId40"/>
      <p:italic r:id="rId41"/>
      <p:boldItalic r:id="rId42"/>
    </p:embeddedFont>
    <p:embeddedFont>
      <p:font typeface="Montserrat ExtraBold"/>
      <p:bold r:id="rId43"/>
      <p:boldItalic r:id="rId44"/>
    </p:embeddedFont>
    <p:embeddedFont>
      <p:font typeface="Karl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jyI0id4f7W6KZbaKyr2vPcY+SH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95B913-B590-4DDB-AB58-7B41AA05CAC1}">
  <a:tblStyle styleId="{5C95B913-B590-4DDB-AB58-7B41AA05CA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MontserratExtraBold-boldItalic.fntdata"/><Relationship Id="rId43" Type="http://schemas.openxmlformats.org/officeDocument/2006/relationships/font" Target="fonts/MontserratExtraBold-bold.fntdata"/><Relationship Id="rId46" Type="http://schemas.openxmlformats.org/officeDocument/2006/relationships/font" Target="fonts/Karla-bold.fntdata"/><Relationship Id="rId45" Type="http://schemas.openxmlformats.org/officeDocument/2006/relationships/font" Target="fonts/Karl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arla-boldItalic.fntdata"/><Relationship Id="rId47" Type="http://schemas.openxmlformats.org/officeDocument/2006/relationships/font" Target="fonts/Karla-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Montserrat-regular.fntdata"/><Relationship Id="rId34" Type="http://schemas.openxmlformats.org/officeDocument/2006/relationships/font" Target="fonts/Roboto-boldItalic.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MontserratMedium-regular.fntdata"/><Relationship Id="rId38" Type="http://schemas.openxmlformats.org/officeDocument/2006/relationships/font" Target="fonts/Montserra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We are group 4 and our project is Simulation of bssfp </a:t>
            </a:r>
            <a:r>
              <a:rPr lang="en"/>
              <a:t>pulse</a:t>
            </a:r>
            <a:r>
              <a:rPr lang="en"/>
              <a:t> sequence with stack-of-stars k-space sampling.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cc25ba11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1cc25ba11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looked into the modeling of steady-state magnetization under the influence of RF pulses.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RF pulses rotate the magnetization vector by a specified flip angle, denoted by alpha.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transverse components Mx and My are reset based on this flip angle and the longitudinal component Mz is reduced based on flip angle, but recovers during relaxation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these pulses are repeated at regular intervals, known as the repetition time or TR, the magnetization reaches a stabilized, steady-state condition.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beae06b0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1beae06b0e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Finally, we consolidated the axis-wise equations into a single expression that fully describes the steady-state magnetization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c</a:t>
            </a:r>
            <a:r>
              <a:rPr lang="en"/>
              <a:t>ombined equation takes into account the contributions from both the longitudinal and transverse components. The imaginary component i accounts for the phase relationship between the RF pulse and the transverse magnetization.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To simplify our analysis, we focused on only the </a:t>
            </a:r>
            <a:r>
              <a:rPr b="1" lang="en">
                <a:solidFill>
                  <a:schemeClr val="dk1"/>
                </a:solidFill>
              </a:rPr>
              <a:t>magnitude</a:t>
            </a:r>
            <a:r>
              <a:rPr lang="en">
                <a:solidFill>
                  <a:schemeClr val="dk1"/>
                </a:solidFill>
              </a:rPr>
              <a:t> of the steady-state magnetization.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far we have only derived the on-resonance equation, which acts as the baseline signal for our simulation. We will model the signal degradation caused by off-resonance effects in an upcoming step</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cc25ba1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cc25ba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spatially encode Mss into an image using three key gradients: Gslice, Gphase and Greadout​.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slice-selection gradient, applied along the z-axis during the RF pulse, excites spins in a specific frequency range, restricting Mss​ to the desired slice.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phase-encoding gradient along the y-axis introduces position-dependent phase shifts, enabling spatial encoding of Mss​ across cycles.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readout gradient along the x-axis creates frequency shifts in the transverse magnetization, producing a spectrum that maps the spatial distribution of Mss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Sharvari mentioned earlier, each gradient must be balanced, meaning the net area under each gradient waveform must be zero over one TR. Our gradients do meet this requirement.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beae06b0e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1beae06b0e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Off-resonance frequencies were uniformly distributed between −100 and 100 Hz, simulating magnetic field variations from inhomogeneities or tissue susceptibility differences.</a:t>
            </a:r>
            <a:endParaRPr/>
          </a:p>
          <a:p>
            <a:pPr indent="0" lvl="0" marL="0" rtl="0" algn="l">
              <a:lnSpc>
                <a:spcPct val="100000"/>
              </a:lnSpc>
              <a:spcBef>
                <a:spcPts val="1200"/>
              </a:spcBef>
              <a:spcAft>
                <a:spcPts val="0"/>
              </a:spcAft>
              <a:buSzPts val="1100"/>
              <a:buNone/>
            </a:pPr>
            <a:r>
              <a:rPr lang="en"/>
              <a:t>Then we calculated the phase accumulation phi across voxels, which is proportional to the off-resonance frequency and repetition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Finally, we modified the bssfp steady-state signal S by introducing an additional phase term that accounts for the accumulated phase shift.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expect to see banding artifacts in the </a:t>
            </a:r>
            <a:r>
              <a:rPr lang="en"/>
              <a:t>acquired</a:t>
            </a:r>
            <a:r>
              <a:rPr lang="en"/>
              <a:t> signals after </a:t>
            </a:r>
            <a:r>
              <a:rPr lang="en"/>
              <a:t>incorporating</a:t>
            </a:r>
            <a:r>
              <a:rPr lang="en"/>
              <a:t> these off-resonance effects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https://ece-classes.usc.edu/ee591/library/Scheffler-Pictoral%20Description%20of%20Steady%20States.pdf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beae06b0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1beae06b0e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effectively </a:t>
            </a:r>
            <a:r>
              <a:rPr lang="en">
                <a:solidFill>
                  <a:schemeClr val="dk1"/>
                </a:solidFill>
              </a:rPr>
              <a:t>simulate</a:t>
            </a:r>
            <a:r>
              <a:rPr lang="en">
                <a:solidFill>
                  <a:schemeClr val="dk1"/>
                </a:solidFill>
              </a:rPr>
              <a:t> bssfp using the available data, we made some assumptions and modifications.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generated synthetic T1 and T2 maps by linearly rescaling raw images using typical relaxation times for porcine cardiac tissues. While this simplified the model, it also reduced physiological variability and tissue contrast information.</a:t>
            </a:r>
            <a:endParaRPr>
              <a:solidFill>
                <a:schemeClr val="dk1"/>
              </a:solidFill>
            </a:endParaRPr>
          </a:p>
          <a:p>
            <a:pPr indent="0" lvl="0" marL="0" rtl="0" algn="l">
              <a:spcBef>
                <a:spcPts val="1200"/>
              </a:spcBef>
              <a:spcAft>
                <a:spcPts val="0"/>
              </a:spcAft>
              <a:buNone/>
            </a:pPr>
            <a:r>
              <a:rPr lang="en">
                <a:solidFill>
                  <a:schemeClr val="dk1"/>
                </a:solidFill>
              </a:rPr>
              <a:t>M0​, which represents the equilibrium magnetization, is set as an unscaled T1 image. This assumption was made because we did not have the true proton density distribution of tissues.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the off-resonance effects are modeled uniformly across all tissues, assuming consistent frequency shifts for the entire field. Dynamic effects such as heart beating or breathing are excluded, which could otherwise introduce temporal variations in the off-resonance profile.</a:t>
            </a:r>
            <a:endParaRPr>
              <a:solidFill>
                <a:schemeClr val="dk1"/>
              </a:solidFill>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0db39805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320db39805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our image outputs after the bssfp simulation, compared with the coregistered T1 and T2 images. The output from bSSFP shows a distinctive blend of T1 and T2 weighting. Compared to pure T1 or T2 images, blood vessels also appear more prominent in the bssfp image.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c74f4ae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1c74f4aeb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our image outputs after the bssfp simulation, compared with the coregistered T1 and T2 images. </a:t>
            </a:r>
            <a:r>
              <a:rPr lang="en"/>
              <a:t>The output from bSSFP shows a distinctive blend of T1 and T2 weighting. Compared to pure T1 or T2 images, blood vessels also appear more prominent in the bssfp image.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0db39805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320db398055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a Stack of stars k-space sampling approach. Here, the trajectory samples k-space radially in the in-plane dimensions (x-y) and uses a Cartesian sampling in the through-plane (z) direction.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end up with a set of radial “spokes” in each 2D plane, stacked along the third dimension.  </a:t>
            </a:r>
            <a:r>
              <a:rPr b="1" lang="en">
                <a:solidFill>
                  <a:schemeClr val="dk1"/>
                </a:solidFill>
                <a:highlight>
                  <a:schemeClr val="accent4"/>
                </a:highlight>
              </a:rPr>
              <a:t>TRANSITION SLIDE AFTER THIS SENTENCE</a:t>
            </a:r>
            <a:endParaRPr b="1" sz="1150">
              <a:solidFill>
                <a:schemeClr val="dk1"/>
              </a:solidFill>
              <a:highlight>
                <a:schemeClr val="accent4"/>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Each radial spoke samples k-space from the center (low spatial frequency) outwards. By rotating the spokes around the center, different angles in k-space are covered.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the number of spokes determines your angular sampling density. A common rule of thumb for full sampling in a purely radial 2D acquisition is: (eqn)</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where FOV is the field-of-view and Δx is the desired spatial resolution (voxel size). This ensures that the angular increment is fine enough to meet Nyquist along all directions.</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beae06b0e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31beae06b0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a Stack of stars k-space sampling approach. Here, the </a:t>
            </a:r>
            <a:r>
              <a:rPr lang="en">
                <a:solidFill>
                  <a:schemeClr val="dk1"/>
                </a:solidFill>
              </a:rPr>
              <a:t>trajectory samples k-space radially in the in-plane dimensions (x-y) and uses a Cartesian sampling in the through-plane (z) direction.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end up with a set of radial “spokes” in each 2D plane, stacked along the third dimension.  </a:t>
            </a:r>
            <a:r>
              <a:rPr b="1" lang="en">
                <a:solidFill>
                  <a:schemeClr val="dk1"/>
                </a:solidFill>
                <a:highlight>
                  <a:schemeClr val="accent4"/>
                </a:highlight>
              </a:rPr>
              <a:t>TRANSITION SLIDE AFTER THIS SENTENCE</a:t>
            </a:r>
            <a:endParaRPr b="1" sz="1150">
              <a:solidFill>
                <a:schemeClr val="dk1"/>
              </a:solidFill>
              <a:highlight>
                <a:schemeClr val="accent4"/>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Each radial spoke samples k-space from the center (low spatial frequency) outwards. By rotating the spokes around the center, different angles in k-space are covered.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the number of spokes determines your angular sampling density. A common rule of thumb for full sampling in a purely radial 2D acquisition is: (eqn)</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where FOV is the field-of-view and Δx is the desired spatial resolution (voxel size). This ensures that the angular increment is fine enough to meet Nyquist along all directions.</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beae06b0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1beae06b0e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recon method was the inverse fourier </a:t>
            </a:r>
            <a:r>
              <a:rPr lang="en"/>
              <a:t>transform. </a:t>
            </a:r>
            <a:endParaRPr/>
          </a:p>
          <a:p>
            <a:pPr indent="0" lvl="0" marL="0" rtl="0" algn="l">
              <a:lnSpc>
                <a:spcPct val="115000"/>
              </a:lnSpc>
              <a:spcBef>
                <a:spcPts val="1200"/>
              </a:spcBef>
              <a:spcAft>
                <a:spcPts val="0"/>
              </a:spcAft>
              <a:buSzPts val="1100"/>
              <a:buNone/>
            </a:pPr>
            <a:r>
              <a:rPr lang="en">
                <a:solidFill>
                  <a:schemeClr val="dk1"/>
                </a:solidFill>
              </a:rPr>
              <a:t>Because the in-plane data is acquired along radial spokes rather than a Cartesian grid, you can’t simply apply a standard inverse FFT directly. Instead, a common approach is to use </a:t>
            </a:r>
            <a:r>
              <a:rPr b="1" lang="en">
                <a:solidFill>
                  <a:schemeClr val="dk1"/>
                </a:solidFill>
              </a:rPr>
              <a:t>Gridding</a:t>
            </a:r>
            <a:r>
              <a:rPr lang="en">
                <a:solidFill>
                  <a:schemeClr val="dk1"/>
                </a:solidFill>
              </a:rPr>
              <a:t>: Interpolate the non-Cartesian (radial) data onto a uniform Cartesian grid in k-space using a “gridding” kernel. After gridding, the data approximates what you would have obtained with Cartesian sampling.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Once the radial data is regridded onto a Cartesian matrix, apply a standard 2D inverse FFT along the in-plane directions. For the “stack” direction (if it’s Cartesian), a standard 1D IFFT is also performed. The end result is a 3D volume (or multiple 2D slices) in image space.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cb20e8e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cb20e8e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all know, MRI uses different pulse sequences to create images for different tasks, like Spin Echo and Gradient Echo.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a:t>
            </a:r>
            <a:r>
              <a:rPr lang="en"/>
              <a:t> gradient echo, there are 2 main types: spoiled gradient echo where the residual transverse magnetization is disrupted, and, steady-state free precession (i.e. SSFP) which maintains the residual transverse magnetization, and allows for a steady-state signal acquisition.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bSSFP</a:t>
            </a:r>
            <a:r>
              <a:rPr lang="en"/>
              <a:t> is a type of SSFP sequence but with a unique feature - It uses "balanced" gradients to keep the magnetization steady over time.</a:t>
            </a:r>
            <a:br>
              <a:rPr lang="en"/>
            </a:br>
            <a:r>
              <a:rPr lang="en"/>
              <a:t>Our project is focused on simulation of this sequence to understand it’s properties combining with the a specific type of reconstruction method called stack-of-stars.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beae06b0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1beae06b0e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benefits of BSSFP include: </a:t>
            </a:r>
            <a:endParaRPr/>
          </a:p>
          <a:p>
            <a:pPr indent="0" lvl="0" marL="0" rtl="0" algn="l">
              <a:lnSpc>
                <a:spcPct val="100000"/>
              </a:lnSpc>
              <a:spcBef>
                <a:spcPts val="0"/>
              </a:spcBef>
              <a:spcAft>
                <a:spcPts val="0"/>
              </a:spcAft>
              <a:buSzPts val="1100"/>
              <a:buNone/>
            </a:pPr>
            <a:r>
              <a:rPr lang="en"/>
              <a:t>High SNR: </a:t>
            </a:r>
            <a:endParaRPr/>
          </a:p>
          <a:p>
            <a:pPr indent="0" lvl="0" marL="0" rtl="0" algn="l">
              <a:lnSpc>
                <a:spcPct val="100000"/>
              </a:lnSpc>
              <a:spcBef>
                <a:spcPts val="0"/>
              </a:spcBef>
              <a:spcAft>
                <a:spcPts val="0"/>
              </a:spcAft>
              <a:buSzPts val="1100"/>
              <a:buNone/>
            </a:pPr>
            <a:r>
              <a:rPr lang="en"/>
              <a:t>You achieve a steady-state of magnetization, allowing it to generate strong transverse signal.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Second, unique Contrast characteristics: </a:t>
            </a:r>
            <a:br>
              <a:rPr lang="en"/>
            </a:br>
            <a:r>
              <a:rPr lang="en"/>
              <a:t>Intrinsically you get “bright blood” contrast without any contrast agents.</a:t>
            </a:r>
            <a:endParaRPr/>
          </a:p>
          <a:p>
            <a:pPr indent="0" lvl="0" marL="0" rtl="0" algn="l">
              <a:spcBef>
                <a:spcPts val="0"/>
              </a:spcBef>
              <a:spcAft>
                <a:spcPts val="0"/>
              </a:spcAft>
              <a:buClr>
                <a:schemeClr val="dk1"/>
              </a:buClr>
              <a:buSzPts val="1100"/>
              <a:buFont typeface="Arial"/>
              <a:buNone/>
            </a:pPr>
            <a:r>
              <a:rPr lang="en"/>
              <a:t>Sensitive to T2/T1 ratios, making fluid and blood-filled structures appear bright.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Third, Fast imaging: </a:t>
            </a:r>
            <a:br>
              <a:rPr lang="en"/>
            </a:br>
            <a:r>
              <a:rPr lang="en"/>
              <a:t>Short TR enables fast acquisition.</a:t>
            </a:r>
            <a:endParaRPr/>
          </a:p>
          <a:p>
            <a:pPr indent="0" lvl="0" marL="0" rtl="0" algn="l">
              <a:spcBef>
                <a:spcPts val="0"/>
              </a:spcBef>
              <a:spcAft>
                <a:spcPts val="0"/>
              </a:spcAft>
              <a:buClr>
                <a:schemeClr val="dk1"/>
              </a:buClr>
              <a:buSzPts val="1100"/>
              <a:buFont typeface="Arial"/>
              <a:buNone/>
            </a:pPr>
            <a:r>
              <a:rPr lang="en"/>
              <a:t>Ideal for dynamic, real-time imaging scenarios (e.g., cardiac cine studies)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Lastly, Good </a:t>
            </a:r>
            <a:r>
              <a:rPr lang="en"/>
              <a:t>Depiction</a:t>
            </a:r>
            <a:r>
              <a:rPr lang="en"/>
              <a:t> of blood vessels</a:t>
            </a:r>
            <a:endParaRPr/>
          </a:p>
          <a:p>
            <a:pPr indent="0" lvl="0" marL="0" rtl="0" algn="l">
              <a:lnSpc>
                <a:spcPct val="100000"/>
              </a:lnSpc>
              <a:spcBef>
                <a:spcPts val="0"/>
              </a:spcBef>
              <a:spcAft>
                <a:spcPts val="0"/>
              </a:spcAft>
              <a:buSzPts val="1100"/>
              <a:buNone/>
            </a:pPr>
            <a:r>
              <a:rPr lang="en"/>
              <a:t>Used for functional cardiac imaging and CSF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bdc173e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bdc173e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Given that, there are a few challenges. The off-resonance effects are a main one. </a:t>
            </a:r>
            <a:r>
              <a:rPr lang="en" sz="1150">
                <a:solidFill>
                  <a:schemeClr val="dk1"/>
                </a:solidFill>
                <a:latin typeface="Montserrat"/>
                <a:ea typeface="Montserrat"/>
                <a:cs typeface="Montserrat"/>
                <a:sym typeface="Montserrat"/>
              </a:rPr>
              <a:t>When spins are off-resonance, they accumulate additional phase from one TR to the next, shifting them out of the ideal steady-state condition. It basically </a:t>
            </a:r>
            <a:r>
              <a:rPr lang="en">
                <a:solidFill>
                  <a:schemeClr val="dk1"/>
                </a:solidFill>
              </a:rPr>
              <a:t>causes the Larmor frequency of spins to deviate slightly from the nominal resonance frequency.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latin typeface="Montserrat"/>
                <a:ea typeface="Montserrat"/>
                <a:cs typeface="Montserrat"/>
                <a:sym typeface="Montserrat"/>
              </a:rPr>
              <a:t>Because of this, </a:t>
            </a:r>
            <a:r>
              <a:rPr b="1" lang="en">
                <a:solidFill>
                  <a:schemeClr val="dk1"/>
                </a:solidFill>
              </a:rPr>
              <a:t>y</a:t>
            </a:r>
            <a:r>
              <a:rPr b="1" lang="en">
                <a:solidFill>
                  <a:schemeClr val="dk1"/>
                </a:solidFill>
              </a:rPr>
              <a:t>ou end up with Banding Artifacts:</a:t>
            </a:r>
            <a:br>
              <a:rPr b="1" lang="en">
                <a:solidFill>
                  <a:schemeClr val="dk1"/>
                </a:solidFill>
              </a:rPr>
            </a:br>
            <a:r>
              <a:rPr lang="en">
                <a:solidFill>
                  <a:schemeClr val="dk1"/>
                </a:solidFill>
              </a:rPr>
              <a:t>Even small off-resonance frequencies can lead to destructive interference of the steady-state signal and produce distinct dark “bands” across the image. Shown in the figure </a:t>
            </a:r>
            <a:br>
              <a:rPr b="1" lang="en">
                <a:solidFill>
                  <a:schemeClr val="dk1"/>
                </a:solidFill>
              </a:rPr>
            </a:br>
            <a:r>
              <a:rPr b="1" lang="en">
                <a:solidFill>
                  <a:schemeClr val="dk1"/>
                </a:solidFill>
              </a:rPr>
              <a:t>Second, </a:t>
            </a:r>
            <a:r>
              <a:rPr lang="en">
                <a:solidFill>
                  <a:schemeClr val="dk1"/>
                </a:solidFill>
              </a:rPr>
              <a:t>the</a:t>
            </a:r>
            <a:r>
              <a:rPr b="1" lang="en">
                <a:solidFill>
                  <a:schemeClr val="dk1"/>
                </a:solidFill>
              </a:rPr>
              <a:t> </a:t>
            </a:r>
            <a:r>
              <a:rPr lang="en">
                <a:solidFill>
                  <a:schemeClr val="dk1"/>
                </a:solidFill>
              </a:rPr>
              <a:t>Imperfections in B0 homogeneity, as well as local susceptibility differences (e.g., at air-tissue interfaces), worsen off-resonance issues.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We can use </a:t>
            </a:r>
            <a:r>
              <a:rPr b="1" lang="en">
                <a:solidFill>
                  <a:schemeClr val="dk1"/>
                </a:solidFill>
              </a:rPr>
              <a:t>Phase Cycling</a:t>
            </a:r>
            <a:r>
              <a:rPr lang="en">
                <a:solidFill>
                  <a:schemeClr val="dk1"/>
                </a:solidFill>
              </a:rPr>
              <a:t> to mitigate, </a:t>
            </a:r>
            <a:br>
              <a:rPr lang="en">
                <a:solidFill>
                  <a:schemeClr val="dk1"/>
                </a:solidFill>
              </a:rPr>
            </a:br>
            <a:r>
              <a:rPr lang="en">
                <a:solidFill>
                  <a:schemeClr val="dk1"/>
                </a:solidFill>
              </a:rPr>
              <a:t>Where Modifying the RF phase increment between excitations shifts the banding patterns. Combining these images can average out artifacts.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B1 Inhomogeneities and Flip Angle Variations are another challenge, </a:t>
            </a:r>
            <a:br>
              <a:rPr b="1" lang="en">
                <a:solidFill>
                  <a:schemeClr val="dk1"/>
                </a:solidFill>
              </a:rPr>
            </a:br>
            <a:r>
              <a:rPr lang="en">
                <a:solidFill>
                  <a:schemeClr val="dk1"/>
                </a:solidFill>
              </a:rPr>
              <a:t>bSSFP relies on consistent flip angles to maintain a stable steady-state. Variations in the transmitted RF field (B1+) can distort flip angles</a:t>
            </a:r>
            <a:br>
              <a:rPr lang="en">
                <a:solidFill>
                  <a:schemeClr val="dk1"/>
                </a:solidFill>
              </a:rPr>
            </a:br>
            <a:r>
              <a:rPr b="1" lang="en">
                <a:solidFill>
                  <a:schemeClr val="dk1"/>
                </a:solidFill>
              </a:rPr>
              <a:t>Lastly, the need for Shim Optimization</a:t>
            </a:r>
            <a:r>
              <a:rPr lang="en">
                <a:solidFill>
                  <a:schemeClr val="dk1"/>
                </a:solidFill>
              </a:rPr>
              <a:t>:</a:t>
            </a:r>
            <a:br>
              <a:rPr lang="en">
                <a:solidFill>
                  <a:schemeClr val="dk1"/>
                </a:solidFill>
              </a:rPr>
            </a:br>
            <a:r>
              <a:rPr lang="en">
                <a:solidFill>
                  <a:schemeClr val="dk1"/>
                </a:solidFill>
              </a:rPr>
              <a:t>By adjusting small magnetic field gradients or adding shim coils and materials, you can reduce local variations in the main magnetic field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bdc173e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bdc173e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Phase cycling involves applying a s</a:t>
            </a:r>
            <a:r>
              <a:rPr lang="en" sz="1150">
                <a:solidFill>
                  <a:schemeClr val="dk1"/>
                </a:solidFill>
                <a:latin typeface="Montserrat"/>
                <a:ea typeface="Montserrat"/>
                <a:cs typeface="Montserrat"/>
                <a:sym typeface="Montserrat"/>
              </a:rPr>
              <a:t>eries of RF pulse phases that differ by specific increments (usually 90° or 180°) between successive RF pulses in the sequence. → Dephase the signal that contribute to artifacts. This technique works by averaging out these artifacts across multiple cycles, with the final image being the sum of the signals from all the cycles.</a:t>
            </a:r>
            <a:endParaRPr sz="11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Without Phase Cycling:</a:t>
            </a:r>
            <a:br>
              <a:rPr b="1" lang="en">
                <a:solidFill>
                  <a:schemeClr val="dk1"/>
                </a:solidFill>
              </a:rPr>
            </a:br>
            <a:r>
              <a:rPr lang="en">
                <a:solidFill>
                  <a:schemeClr val="dk1"/>
                </a:solidFill>
              </a:rPr>
              <a:t>The red curve (no phase cycling) should show a central peak near 0 Hz off-resonance, but also multiple nulls (deep dips) away from zero—these represent the banding frequencies.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With Phase Cycling:</a:t>
            </a:r>
            <a:br>
              <a:rPr b="1" lang="en">
                <a:solidFill>
                  <a:schemeClr val="dk1"/>
                </a:solidFill>
              </a:rPr>
            </a:br>
            <a:r>
              <a:rPr lang="en">
                <a:solidFill>
                  <a:schemeClr val="dk1"/>
                </a:solidFill>
              </a:rPr>
              <a:t>The blue curve (2-step phase cycling) typically shows fewer deep nulls. While not entirely band-free, the sum-of-squares combination of the two acquisitions reduces the severity of the minima, showing how phase cycling mitigates banding artifacts.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8e022766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18e022766d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our references for our content and materials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cd37da0c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1cd37da0cc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Next is our references for our images and our code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8e02276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318e022766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beae06b0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1beae06b0e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main characteristics of bSFFP i.e </a:t>
            </a:r>
            <a:r>
              <a:rPr lang="en"/>
              <a:t>A steady-state signal is achieved when the longitudinal magnetization does not fully relax between repeated RF pulses.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rPr lang="en"/>
              <a:t>But f</a:t>
            </a:r>
            <a:r>
              <a:rPr lang="en"/>
              <a:t>or this to occur, certain conditions must be met, like a short TR i.e. rapid and repeated RF pulses. </a:t>
            </a:r>
            <a:endParaRPr/>
          </a:p>
          <a:p>
            <a:pPr indent="0" lvl="0" marL="0" rtl="0" algn="l">
              <a:spcBef>
                <a:spcPts val="0"/>
              </a:spcBef>
              <a:spcAft>
                <a:spcPts val="0"/>
              </a:spcAft>
              <a:buSzPts val="1100"/>
              <a:buNone/>
            </a:pPr>
            <a:r>
              <a:rPr lang="en"/>
              <a:t>When the energy added by the RF pulses balances the energy lost through T1 and T2 relaxation processes, this state is achieved. </a:t>
            </a:r>
            <a:endParaRPr/>
          </a:p>
          <a:p>
            <a:pPr indent="0" lvl="0" marL="0" rtl="0" algn="l">
              <a:spcBef>
                <a:spcPts val="0"/>
              </a:spcBef>
              <a:spcAft>
                <a:spcPts val="0"/>
              </a:spcAft>
              <a:buSzPts val="1100"/>
              <a:buNone/>
            </a:pPr>
            <a:r>
              <a:rPr lang="en"/>
              <a:t>However, it typically takes 5–10 TR cycles to fully stabilize.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
              <a:t>The intensity of this steady-state signal depends on factors like the tissue properties T1 and T2, sequence parameters such as TR and flip angle, and the effects of off-resonance frequencies.</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steady-state magnetization is what enhances the signal strength and minimizes artifacts for a bssfp signal.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beae06b0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31beae06b0e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Another </a:t>
            </a:r>
            <a:r>
              <a:rPr lang="en"/>
              <a:t>critical feature of bSSFP are the balanced </a:t>
            </a:r>
            <a:r>
              <a:rPr lang="en"/>
              <a:t>gradients</a:t>
            </a:r>
            <a:r>
              <a:rPr lang="en"/>
              <a:t>. They ensure that the net effect of the gradient fields applied during one TR cycle cancels out completely. </a:t>
            </a:r>
            <a:endParaRPr/>
          </a:p>
          <a:p>
            <a:pPr indent="0" lvl="0" marL="0" rtl="0" algn="l">
              <a:spcBef>
                <a:spcPts val="0"/>
              </a:spcBef>
              <a:spcAft>
                <a:spcPts val="0"/>
              </a:spcAft>
              <a:buClr>
                <a:schemeClr val="dk1"/>
              </a:buClr>
              <a:buSzPts val="1100"/>
              <a:buFont typeface="Arial"/>
              <a:buNone/>
            </a:pPr>
            <a:r>
              <a:rPr lang="en"/>
              <a:t>This means that if you were to sum up the gradient effects—whether for slice selection, phase encoding, or frequency encoding—they would add up to zero.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Why is this important? Without balancing, gradient fields can cause the spins to dephase, leading to signal loss and artifacts. </a:t>
            </a:r>
            <a:endParaRPr/>
          </a:p>
          <a:p>
            <a:pPr indent="0" lvl="0" marL="0" rtl="0" algn="l">
              <a:spcBef>
                <a:spcPts val="0"/>
              </a:spcBef>
              <a:spcAft>
                <a:spcPts val="0"/>
              </a:spcAft>
              <a:buClr>
                <a:schemeClr val="dk1"/>
              </a:buClr>
              <a:buSzPts val="1100"/>
              <a:buFont typeface="Arial"/>
              <a:buNone/>
            </a:pPr>
            <a:r>
              <a:rPr lang="en"/>
              <a:t>But by applying these equal and opposite gradient lobes, during each TR cycle, we can refocus the magnetization and maintain its coherence.</a:t>
            </a:r>
            <a:endParaRPr/>
          </a:p>
          <a:p>
            <a:pPr indent="0" lvl="0" marL="0" rtl="0" algn="l">
              <a:spcBef>
                <a:spcPts val="0"/>
              </a:spcBef>
              <a:spcAft>
                <a:spcPts val="0"/>
              </a:spcAft>
              <a:buClr>
                <a:schemeClr val="dk1"/>
              </a:buClr>
              <a:buSzPts val="1100"/>
              <a:buFont typeface="Arial"/>
              <a:buNone/>
            </a:pPr>
            <a:r>
              <a:rPr lang="en">
                <a:solidFill>
                  <a:schemeClr val="dk1"/>
                </a:solidFill>
              </a:rPr>
              <a:t>This </a:t>
            </a:r>
            <a:r>
              <a:rPr lang="en">
                <a:solidFill>
                  <a:schemeClr val="dk1"/>
                </a:solidFill>
              </a:rPr>
              <a:t>is essential for achieving the high signal intensity and the characteristic T2/T1 contrast of bSSFP.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you can see in the diagram, the gradient waveform has equal positive and negative lobes, perfectly balancing out by the end of the cycle.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beae06b0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1beae06b0e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Unlike standard gradient-echo or spin-echo sequences, bSSFP contrast depends on the ratio of T2 to T1. </a:t>
            </a:r>
            <a:endParaRPr/>
          </a:p>
          <a:p>
            <a:pPr indent="0" lvl="0" marL="0" rtl="0" algn="l">
              <a:lnSpc>
                <a:spcPct val="100000"/>
              </a:lnSpc>
              <a:spcBef>
                <a:spcPts val="0"/>
              </a:spcBef>
              <a:spcAft>
                <a:spcPts val="0"/>
              </a:spcAft>
              <a:buSzPts val="1100"/>
              <a:buNone/>
            </a:pPr>
            <a:r>
              <a:rPr lang="en"/>
              <a:t>Tissues with a high T2/T1 ratio have a high steady-state signal and appear brighter. </a:t>
            </a:r>
            <a:endParaRPr/>
          </a:p>
          <a:p>
            <a:pPr indent="0" lvl="0" marL="0" rtl="0" algn="l">
              <a:lnSpc>
                <a:spcPct val="100000"/>
              </a:lnSpc>
              <a:spcBef>
                <a:spcPts val="0"/>
              </a:spcBef>
              <a:spcAft>
                <a:spcPts val="0"/>
              </a:spcAft>
              <a:buSzPts val="1100"/>
              <a:buNone/>
            </a:pPr>
            <a:r>
              <a:rPr lang="en"/>
              <a:t>And, those with shorter T2 compared to T1 appear darker.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Another aspect here is, you can achieve high signal from blood even without relying on fresh inflow of unsaturated spins (a mechanism that is often used in gradient-echo angiography). </a:t>
            </a:r>
            <a:endParaRPr/>
          </a:p>
          <a:p>
            <a:pPr indent="0" lvl="0" marL="0" rtl="0" algn="l">
              <a:lnSpc>
                <a:spcPct val="100000"/>
              </a:lnSpc>
              <a:spcBef>
                <a:spcPts val="0"/>
              </a:spcBef>
              <a:spcAft>
                <a:spcPts val="0"/>
              </a:spcAft>
              <a:buSzPts val="1100"/>
              <a:buNone/>
            </a:pPr>
            <a:r>
              <a:rPr lang="en"/>
              <a:t>Because the sequence maintains a steady state of transverse magnetization, </a:t>
            </a:r>
            <a:endParaRPr/>
          </a:p>
          <a:p>
            <a:pPr indent="0" lvl="0" marL="0" rtl="0" algn="l">
              <a:lnSpc>
                <a:spcPct val="100000"/>
              </a:lnSpc>
              <a:spcBef>
                <a:spcPts val="0"/>
              </a:spcBef>
              <a:spcAft>
                <a:spcPts val="0"/>
              </a:spcAft>
              <a:buSzPts val="1100"/>
              <a:buNone/>
            </a:pPr>
            <a:r>
              <a:rPr lang="en"/>
              <a:t>even the stationary blood spins are bright, making it easier to visualize cardiovascular structures in dynamic “cine” acquisitions.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beae06b0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1beae06b0e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Let’s see how different imaging parameters are important for bssfp,</a:t>
            </a:r>
            <a:br>
              <a:rPr b="1" lang="en">
                <a:solidFill>
                  <a:schemeClr val="dk1"/>
                </a:solidFill>
              </a:rPr>
            </a:br>
            <a:r>
              <a:rPr lang="en">
                <a:solidFill>
                  <a:schemeClr val="dk1"/>
                </a:solidFill>
              </a:rPr>
              <a:t>With a longer TR, spins have more time for T2 decay before the next RF pulse, so this extra decay reduces the steady-state signal. </a:t>
            </a:r>
            <a:br>
              <a:rPr lang="en">
                <a:solidFill>
                  <a:schemeClr val="dk1"/>
                </a:solidFill>
              </a:rPr>
            </a:br>
            <a:r>
              <a:rPr lang="en">
                <a:solidFill>
                  <a:schemeClr val="dk1"/>
                </a:solidFill>
              </a:rPr>
              <a:t>Although this impact of TR also depends on T1, T2, and flip angle: if T2 is long and TR increases slightly, the signal change is minimal. </a:t>
            </a:r>
            <a:br>
              <a:rPr lang="en">
                <a:solidFill>
                  <a:schemeClr val="dk1"/>
                </a:solidFill>
              </a:rPr>
            </a:br>
            <a:br>
              <a:rPr b="1" lang="en">
                <a:solidFill>
                  <a:schemeClr val="dk1"/>
                </a:solidFill>
              </a:rPr>
            </a:br>
            <a:r>
              <a:rPr lang="en">
                <a:solidFill>
                  <a:schemeClr val="dk1"/>
                </a:solidFill>
              </a:rPr>
              <a:t>Similarly, Low flip angles generate little transverse magnetization, resulting in weak signals. </a:t>
            </a:r>
            <a:br>
              <a:rPr lang="en">
                <a:solidFill>
                  <a:schemeClr val="dk1"/>
                </a:solidFill>
              </a:rPr>
            </a:br>
            <a:r>
              <a:rPr lang="en">
                <a:solidFill>
                  <a:schemeClr val="dk1"/>
                </a:solidFill>
              </a:rPr>
              <a:t>Increasing the angle boosts signal by converting more longitudinal magnetization to transverse. </a:t>
            </a:r>
            <a:br>
              <a:rPr lang="en">
                <a:solidFill>
                  <a:schemeClr val="dk1"/>
                </a:solidFill>
              </a:rPr>
            </a:br>
            <a:r>
              <a:rPr lang="en">
                <a:solidFill>
                  <a:schemeClr val="dk1"/>
                </a:solidFill>
              </a:rPr>
              <a:t>But Beyond a certain point, over-tipping leads to partial saturation and reduces the signal due to insufficient recovery of longitudinal magnetization. </a:t>
            </a:r>
            <a:br>
              <a:rPr lang="en">
                <a:solidFill>
                  <a:schemeClr val="dk1"/>
                </a:solidFill>
              </a:rPr>
            </a:br>
            <a:br>
              <a:rPr b="1" lang="en">
                <a:solidFill>
                  <a:schemeClr val="dk1"/>
                </a:solidFill>
              </a:rPr>
            </a:br>
            <a:r>
              <a:rPr lang="en">
                <a:solidFill>
                  <a:schemeClr val="dk1"/>
                </a:solidFill>
              </a:rPr>
              <a:t>Another </a:t>
            </a:r>
            <a:r>
              <a:rPr lang="en">
                <a:solidFill>
                  <a:schemeClr val="dk1"/>
                </a:solidFill>
              </a:rPr>
              <a:t>important</a:t>
            </a:r>
            <a:r>
              <a:rPr lang="en">
                <a:solidFill>
                  <a:schemeClr val="dk1"/>
                </a:solidFill>
              </a:rPr>
              <a:t> phenomenon is the off-</a:t>
            </a:r>
            <a:r>
              <a:rPr lang="en">
                <a:solidFill>
                  <a:schemeClr val="dk1"/>
                </a:solidFill>
              </a:rPr>
              <a:t>resonance</a:t>
            </a:r>
            <a:r>
              <a:rPr lang="en">
                <a:solidFill>
                  <a:schemeClr val="dk1"/>
                </a:solidFill>
              </a:rPr>
              <a:t> effects.</a:t>
            </a:r>
            <a:br>
              <a:rPr lang="en">
                <a:solidFill>
                  <a:schemeClr val="dk1"/>
                </a:solidFill>
              </a:rPr>
            </a:br>
            <a:r>
              <a:rPr lang="en">
                <a:solidFill>
                  <a:schemeClr val="dk1"/>
                </a:solidFill>
              </a:rPr>
              <a:t>These are caused by spins precessing at frequencies different from the RF pulse (for e.g., due to magnetic field inhomogeneities), </a:t>
            </a:r>
            <a:br>
              <a:rPr lang="en">
                <a:solidFill>
                  <a:schemeClr val="dk1"/>
                </a:solidFill>
              </a:rPr>
            </a:br>
            <a:r>
              <a:rPr lang="en">
                <a:solidFill>
                  <a:schemeClr val="dk1"/>
                </a:solidFill>
              </a:rPr>
              <a:t>This significantly affects the steady-state signal value as well as tissue contrasts in bSSFP sequences.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we will go over our simulations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beae06b0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1beae06b0e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We used the </a:t>
            </a:r>
            <a:r>
              <a:rPr i="1" lang="en">
                <a:solidFill>
                  <a:schemeClr val="dk1"/>
                </a:solidFill>
              </a:rPr>
              <a:t>Ex Vivo Porcine Heart Dataset</a:t>
            </a:r>
            <a:r>
              <a:rPr lang="en">
                <a:solidFill>
                  <a:schemeClr val="dk1"/>
                </a:solidFill>
              </a:rPr>
              <a:t> from the Stanford CMR group, which has an inherently </a:t>
            </a:r>
            <a:r>
              <a:rPr lang="en" sz="1200">
                <a:solidFill>
                  <a:schemeClr val="dk1"/>
                </a:solidFill>
              </a:rPr>
              <a:t>high SNR because it was captured using a</a:t>
            </a:r>
            <a:r>
              <a:rPr lang="en" sz="1200">
                <a:solidFill>
                  <a:schemeClr val="dk1"/>
                </a:solidFill>
              </a:rPr>
              <a:t> 3T scanner</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en" sz="1200">
                <a:solidFill>
                  <a:schemeClr val="dk1"/>
                </a:solidFill>
              </a:rPr>
              <a:t>T1 images were captured using the </a:t>
            </a:r>
            <a:r>
              <a:rPr lang="en" sz="1200">
                <a:solidFill>
                  <a:schemeClr val="dk1"/>
                </a:solidFill>
              </a:rPr>
              <a:t>Fast Low Angle SHot or FLASH protocol and highlight tissue structures as seen in the left image. </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en" sz="1200">
                <a:solidFill>
                  <a:schemeClr val="dk1"/>
                </a:solidFill>
              </a:rPr>
              <a:t>T2 images were captured using Turbo-spin-Echo or TSE protocol and emphasize water content and tissue composition.</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en" sz="1200">
                <a:solidFill>
                  <a:schemeClr val="dk1"/>
                </a:solidFill>
              </a:rPr>
              <a:t>The dataset also contains imaging parameters such as repetition time and flip angle, which we used for our simulation.</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cc25ba11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1cc25ba11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started off with the Bloch equations, which describe how the magnetization vector evolves over time in the presence of a magnetic field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make the Bloch equations more manageable, we simplified them by assuming that the external magnetic field components along x,y and z directions are zero.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1"/>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5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60"/>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3" name="Google Shape;53;p60"/>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54" name="Google Shape;54;p60"/>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6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7" name="Google Shape;57;p6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2"/>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0" name="Google Shape;60;p62"/>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6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6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6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6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68"/>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68"/>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69"/>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69"/>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7" name="Google Shape;77;p69"/>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8" name="Google Shape;78;p69"/>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69"/>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52"/>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7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70"/>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70"/>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70"/>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70"/>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70"/>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70"/>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70"/>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70"/>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71"/>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2" name="Google Shape;92;p71"/>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3" name="Google Shape;93;p71"/>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4" name="Google Shape;94;p71"/>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5" name="Google Shape;95;p71"/>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 name="Google Shape;96;p71"/>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73"/>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1" name="Google Shape;101;p73"/>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73"/>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73"/>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7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73"/>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73"/>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73"/>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73"/>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73"/>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73"/>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73"/>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73"/>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74"/>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74"/>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6" name="Google Shape;116;p74"/>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9" name="Google Shape;119;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0" name="Google Shape;120;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76"/>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7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7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7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7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78"/>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79"/>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79"/>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3"/>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 name="Google Shape;16;p53"/>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53"/>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53"/>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53"/>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53"/>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1" name="Google Shape;21;p53"/>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2" name="Google Shape;22;p53"/>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3" name="Google Shape;23;p53"/>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80"/>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80"/>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8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81"/>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8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8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8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8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8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4"/>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6" name="Google Shape;26;p54"/>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5"/>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29" name="Google Shape;29;p55"/>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6"/>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5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0"/>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3" name="Google Shape;33;p5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5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8"/>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9" name="Google Shape;39;p58"/>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p58"/>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58"/>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2" name="Google Shape;42;p5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9"/>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59"/>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59"/>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59"/>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5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9" name="Google Shape;49;p59"/>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59"/>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hyperlink" Target="https://amos3.aapm.org/abstracts/pdf/127-35665-418554-127775-1650906372.pdf" TargetMode="External"/><Relationship Id="rId4" Type="http://schemas.openxmlformats.org/officeDocument/2006/relationships/hyperlink" Target="https://github.com/186shades/mri-bSSFP-simula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9" name="Google Shape;159;p1"/>
          <p:cNvSpPr txBox="1"/>
          <p:nvPr>
            <p:ph type="ctrTitle"/>
          </p:nvPr>
        </p:nvSpPr>
        <p:spPr>
          <a:xfrm>
            <a:off x="0" y="1917400"/>
            <a:ext cx="9144000" cy="644700"/>
          </a:xfrm>
          <a:prstGeom prst="rect">
            <a:avLst/>
          </a:prstGeom>
          <a:noFill/>
          <a:ln>
            <a:noFill/>
          </a:ln>
          <a:effectLst>
            <a:outerShdw blurRad="142875" rotWithShape="0" algn="bl" dir="87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600"/>
              <a:t>Simulation of bSSFP Pulse Sequence </a:t>
            </a:r>
            <a:endParaRPr b="0" sz="2600"/>
          </a:p>
          <a:p>
            <a:pPr indent="0" lvl="0" marL="0" rtl="0" algn="ctr">
              <a:lnSpc>
                <a:spcPct val="100000"/>
              </a:lnSpc>
              <a:spcBef>
                <a:spcPts val="0"/>
              </a:spcBef>
              <a:spcAft>
                <a:spcPts val="0"/>
              </a:spcAft>
              <a:buSzPts val="3600"/>
              <a:buNone/>
            </a:pPr>
            <a:r>
              <a:rPr b="0" lang="en" sz="2600"/>
              <a:t>with Stack-of-Stars K-space Sampling </a:t>
            </a:r>
            <a:endParaRPr b="0" sz="2600"/>
          </a:p>
        </p:txBody>
      </p:sp>
      <p:sp>
        <p:nvSpPr>
          <p:cNvPr id="160" name="Google Shape;160;p1"/>
          <p:cNvSpPr txBox="1"/>
          <p:nvPr>
            <p:ph type="ctrTitle"/>
          </p:nvPr>
        </p:nvSpPr>
        <p:spPr>
          <a:xfrm>
            <a:off x="1726800" y="2937450"/>
            <a:ext cx="5690400" cy="4647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1500">
                <a:solidFill>
                  <a:schemeClr val="lt2"/>
                </a:solidFill>
                <a:latin typeface="Montserrat"/>
                <a:ea typeface="Montserrat"/>
                <a:cs typeface="Montserrat"/>
                <a:sym typeface="Montserrat"/>
              </a:rPr>
              <a:t>Group 4</a:t>
            </a:r>
            <a:endParaRPr sz="1500">
              <a:solidFill>
                <a:schemeClr val="lt2"/>
              </a:solidFill>
              <a:latin typeface="Montserrat"/>
              <a:ea typeface="Montserrat"/>
              <a:cs typeface="Montserrat"/>
              <a:sym typeface="Montserrat"/>
            </a:endParaRPr>
          </a:p>
          <a:p>
            <a:pPr indent="0" lvl="0" marL="0" rtl="0" algn="ctr">
              <a:spcBef>
                <a:spcPts val="0"/>
              </a:spcBef>
              <a:spcAft>
                <a:spcPts val="0"/>
              </a:spcAft>
              <a:buSzPts val="3600"/>
              <a:buNone/>
            </a:pPr>
            <a:r>
              <a:rPr lang="en" sz="1500">
                <a:solidFill>
                  <a:schemeClr val="lt2"/>
                </a:solidFill>
                <a:latin typeface="Montserrat"/>
                <a:ea typeface="Montserrat"/>
                <a:cs typeface="Montserrat"/>
                <a:sym typeface="Montserrat"/>
              </a:rPr>
              <a:t>Sharvari Deshmukh, Avanti Bhandarkar, Diana Vucevic</a:t>
            </a:r>
            <a:endParaRPr sz="1500">
              <a:solidFill>
                <a:schemeClr val="lt2"/>
              </a:solidFill>
              <a:latin typeface="Montserrat"/>
              <a:ea typeface="Montserrat"/>
              <a:cs typeface="Montserrat"/>
              <a:sym typeface="Montserrat"/>
            </a:endParaRPr>
          </a:p>
        </p:txBody>
      </p:sp>
      <p:cxnSp>
        <p:nvCxnSpPr>
          <p:cNvPr id="161" name="Google Shape;161;p1"/>
          <p:cNvCxnSpPr/>
          <p:nvPr/>
        </p:nvCxnSpPr>
        <p:spPr>
          <a:xfrm>
            <a:off x="3227100" y="26739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1cc25ba113_0_31"/>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54" name="Google Shape;254;g31cc25ba113_0_31"/>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Modeling Steady-State Magnetization</a:t>
            </a:r>
            <a:endParaRPr sz="2000"/>
          </a:p>
        </p:txBody>
      </p:sp>
      <p:cxnSp>
        <p:nvCxnSpPr>
          <p:cNvPr id="255" name="Google Shape;255;g31cc25ba113_0_3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56" name="Google Shape;256;g31cc25ba113_0_31"/>
          <p:cNvSpPr txBox="1"/>
          <p:nvPr>
            <p:ph idx="1" type="body"/>
          </p:nvPr>
        </p:nvSpPr>
        <p:spPr>
          <a:xfrm>
            <a:off x="938500" y="10174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RF pulses rotate the magnetization by the flip angle </a:t>
            </a:r>
            <a:r>
              <a:rPr b="1" lang="en" sz="1900"/>
              <a:t>α</a:t>
            </a:r>
            <a:endParaRPr b="1" sz="19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If this is repeated every TR → Magnetizations </a:t>
            </a:r>
            <a:r>
              <a:rPr b="1" lang="en" sz="1200"/>
              <a:t>stabilize</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b="1" sz="1200"/>
          </a:p>
        </p:txBody>
      </p:sp>
      <p:graphicFrame>
        <p:nvGraphicFramePr>
          <p:cNvPr id="257" name="Google Shape;257;g31cc25ba113_0_31"/>
          <p:cNvGraphicFramePr/>
          <p:nvPr/>
        </p:nvGraphicFramePr>
        <p:xfrm>
          <a:off x="952500" y="2067975"/>
          <a:ext cx="3000000" cy="3000000"/>
        </p:xfrm>
        <a:graphic>
          <a:graphicData uri="http://schemas.openxmlformats.org/drawingml/2006/table">
            <a:tbl>
              <a:tblPr>
                <a:noFill/>
                <a:tableStyleId>{5C95B913-B590-4DDB-AB58-7B41AA05CAC1}</a:tableStyleId>
              </a:tblPr>
              <a:tblGrid>
                <a:gridCol w="3640900"/>
                <a:gridCol w="3598100"/>
              </a:tblGrid>
              <a:tr h="460125">
                <a:tc>
                  <a:txBody>
                    <a:bodyPr/>
                    <a:lstStyle/>
                    <a:p>
                      <a:pPr indent="0" lvl="0" marL="0" rtl="0" algn="ctr">
                        <a:spcBef>
                          <a:spcPts val="0"/>
                        </a:spcBef>
                        <a:spcAft>
                          <a:spcPts val="0"/>
                        </a:spcAft>
                        <a:buNone/>
                      </a:pPr>
                      <a:r>
                        <a:rPr b="1" lang="en" sz="1600">
                          <a:solidFill>
                            <a:schemeClr val="dk2"/>
                          </a:solidFill>
                          <a:latin typeface="Montserrat"/>
                          <a:ea typeface="Montserrat"/>
                          <a:cs typeface="Montserrat"/>
                          <a:sym typeface="Montserrat"/>
                        </a:rPr>
                        <a:t>Relaxation equation</a:t>
                      </a:r>
                      <a:endParaRPr b="1" sz="1600">
                        <a:solidFill>
                          <a:schemeClr val="dk2"/>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2"/>
                          </a:solidFill>
                          <a:latin typeface="Montserrat"/>
                          <a:ea typeface="Montserrat"/>
                          <a:cs typeface="Montserrat"/>
                          <a:sym typeface="Montserrat"/>
                        </a:rPr>
                        <a:t>Steady-state </a:t>
                      </a:r>
                      <a:r>
                        <a:rPr b="1" lang="en" sz="1600">
                          <a:solidFill>
                            <a:schemeClr val="dk2"/>
                          </a:solidFill>
                          <a:latin typeface="Montserrat"/>
                          <a:ea typeface="Montserrat"/>
                          <a:cs typeface="Montserrat"/>
                          <a:sym typeface="Montserrat"/>
                        </a:rPr>
                        <a:t>equation</a:t>
                      </a:r>
                      <a:endParaRPr b="1" sz="1600">
                        <a:solidFill>
                          <a:schemeClr val="dk2"/>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02925">
                <a:tc>
                  <a:txBody>
                    <a:bodyPr/>
                    <a:lstStyle/>
                    <a:p>
                      <a:pPr indent="0" lvl="0" marL="0" rtl="0" algn="l">
                        <a:spcBef>
                          <a:spcPts val="0"/>
                        </a:spcBef>
                        <a:spcAft>
                          <a:spcPts val="0"/>
                        </a:spcAft>
                        <a:buNone/>
                      </a:pPr>
                      <a:r>
                        <a:t/>
                      </a:r>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chemeClr val="lt1"/>
                      </a:solidFill>
                      <a:prstDash val="solid"/>
                      <a:round/>
                      <a:headEnd len="sm" w="sm" type="none"/>
                      <a:tailEnd len="sm" w="sm" type="none"/>
                    </a:lnT>
                  </a:tcPr>
                </a:tc>
              </a:tr>
              <a:tr h="702925">
                <a:tc rowSpan="2">
                  <a:txBody>
                    <a:bodyPr/>
                    <a:lstStyle/>
                    <a:p>
                      <a:pPr indent="0" lvl="0" marL="0" rtl="0" algn="l">
                        <a:spcBef>
                          <a:spcPts val="0"/>
                        </a:spcBef>
                        <a:spcAft>
                          <a:spcPts val="0"/>
                        </a:spcAft>
                        <a:buNone/>
                      </a:pPr>
                      <a:r>
                        <a:t/>
                      </a:r>
                      <a:endParaRPr/>
                    </a:p>
                  </a:txBody>
                  <a:tcPr marT="91425" marB="91425" marR="91425" marL="91425"/>
                </a:tc>
                <a:tc rowSpan="2">
                  <a:txBody>
                    <a:bodyPr/>
                    <a:lstStyle/>
                    <a:p>
                      <a:pPr indent="0" lvl="0" marL="0" rtl="0" algn="l">
                        <a:spcBef>
                          <a:spcPts val="0"/>
                        </a:spcBef>
                        <a:spcAft>
                          <a:spcPts val="0"/>
                        </a:spcAft>
                        <a:buNone/>
                      </a:pPr>
                      <a:r>
                        <a:t/>
                      </a:r>
                      <a:endParaRPr/>
                    </a:p>
                  </a:txBody>
                  <a:tcPr marT="91425" marB="91425" marR="91425" marL="91425"/>
                </a:tc>
              </a:tr>
              <a:tr h="702925">
                <a:tc vMerge="1"/>
                <a:tc vMerge="1"/>
              </a:tr>
            </a:tbl>
          </a:graphicData>
        </a:graphic>
      </p:graphicFrame>
      <p:pic>
        <p:nvPicPr>
          <p:cNvPr id="258" name="Google Shape;258;g31cc25ba113_0_31"/>
          <p:cNvPicPr preferRelativeResize="0"/>
          <p:nvPr/>
        </p:nvPicPr>
        <p:blipFill rotWithShape="1">
          <a:blip r:embed="rId3">
            <a:alphaModFix/>
          </a:blip>
          <a:srcRect b="0" l="0" r="1185" t="0"/>
          <a:stretch/>
        </p:blipFill>
        <p:spPr>
          <a:xfrm>
            <a:off x="1102400" y="2784072"/>
            <a:ext cx="3324475" cy="219400"/>
          </a:xfrm>
          <a:prstGeom prst="rect">
            <a:avLst/>
          </a:prstGeom>
          <a:noFill/>
          <a:ln>
            <a:noFill/>
          </a:ln>
        </p:spPr>
      </p:pic>
      <p:pic>
        <p:nvPicPr>
          <p:cNvPr id="259" name="Google Shape;259;g31cc25ba113_0_31"/>
          <p:cNvPicPr preferRelativeResize="0"/>
          <p:nvPr/>
        </p:nvPicPr>
        <p:blipFill rotWithShape="1">
          <a:blip r:embed="rId4">
            <a:alphaModFix/>
          </a:blip>
          <a:srcRect b="0" l="0" r="3072" t="0"/>
          <a:stretch/>
        </p:blipFill>
        <p:spPr>
          <a:xfrm>
            <a:off x="5189050" y="2636600"/>
            <a:ext cx="2455700" cy="514350"/>
          </a:xfrm>
          <a:prstGeom prst="rect">
            <a:avLst/>
          </a:prstGeom>
          <a:noFill/>
          <a:ln>
            <a:noFill/>
          </a:ln>
        </p:spPr>
      </p:pic>
      <p:pic>
        <p:nvPicPr>
          <p:cNvPr id="260" name="Google Shape;260;g31cc25ba113_0_31"/>
          <p:cNvPicPr preferRelativeResize="0"/>
          <p:nvPr/>
        </p:nvPicPr>
        <p:blipFill>
          <a:blip r:embed="rId5">
            <a:alphaModFix/>
          </a:blip>
          <a:stretch>
            <a:fillRect/>
          </a:stretch>
        </p:blipFill>
        <p:spPr>
          <a:xfrm>
            <a:off x="1106001" y="3569176"/>
            <a:ext cx="3324475" cy="705823"/>
          </a:xfrm>
          <a:prstGeom prst="rect">
            <a:avLst/>
          </a:prstGeom>
          <a:noFill/>
          <a:ln>
            <a:noFill/>
          </a:ln>
        </p:spPr>
      </p:pic>
      <p:pic>
        <p:nvPicPr>
          <p:cNvPr id="261" name="Google Shape;261;g31cc25ba113_0_31"/>
          <p:cNvPicPr preferRelativeResize="0"/>
          <p:nvPr/>
        </p:nvPicPr>
        <p:blipFill>
          <a:blip r:embed="rId6">
            <a:alphaModFix/>
          </a:blip>
          <a:stretch>
            <a:fillRect/>
          </a:stretch>
        </p:blipFill>
        <p:spPr>
          <a:xfrm>
            <a:off x="4803680" y="3569175"/>
            <a:ext cx="3045504" cy="70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1beae06b0e_1_53"/>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7" name="Google Shape;267;g31beae06b0e_1_53"/>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Modeling Steady-State Magnetization</a:t>
            </a:r>
            <a:endParaRPr sz="2000"/>
          </a:p>
        </p:txBody>
      </p:sp>
      <p:sp>
        <p:nvSpPr>
          <p:cNvPr id="268" name="Google Shape;268;g31beae06b0e_1_53"/>
          <p:cNvSpPr txBox="1"/>
          <p:nvPr>
            <p:ph idx="1" type="body"/>
          </p:nvPr>
        </p:nvSpPr>
        <p:spPr>
          <a:xfrm>
            <a:off x="938500" y="11698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Combine the 3 steady-state equations into the </a:t>
            </a:r>
            <a:r>
              <a:rPr b="1" lang="en" sz="1200">
                <a:solidFill>
                  <a:schemeClr val="dk2"/>
                </a:solidFill>
              </a:rPr>
              <a:t>full steady-state magnetization</a:t>
            </a:r>
            <a:endParaRPr b="1" sz="1200">
              <a:solidFill>
                <a:schemeClr val="dk2"/>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Consider the </a:t>
            </a:r>
            <a:r>
              <a:rPr b="1" lang="en" sz="1200">
                <a:solidFill>
                  <a:schemeClr val="dk2"/>
                </a:solidFill>
              </a:rPr>
              <a:t>magnitude</a:t>
            </a:r>
            <a:r>
              <a:rPr b="1" lang="en" sz="1200"/>
              <a:t> of this </a:t>
            </a:r>
            <a:r>
              <a:rPr b="1" lang="en" sz="1200"/>
              <a:t>magnetization [2]</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457200" lvl="0" marL="1371600" rtl="0" algn="l">
              <a:spcBef>
                <a:spcPts val="0"/>
              </a:spcBef>
              <a:spcAft>
                <a:spcPts val="0"/>
              </a:spcAft>
              <a:buNone/>
            </a:pPr>
            <a:r>
              <a:rPr b="1" lang="en" sz="1200"/>
              <a:t>where</a:t>
            </a:r>
            <a:endParaRPr b="1" sz="1200"/>
          </a:p>
        </p:txBody>
      </p:sp>
      <p:cxnSp>
        <p:nvCxnSpPr>
          <p:cNvPr id="269" name="Google Shape;269;g31beae06b0e_1_5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70" name="Google Shape;270;g31beae06b0e_1_53"/>
          <p:cNvPicPr preferRelativeResize="0"/>
          <p:nvPr/>
        </p:nvPicPr>
        <p:blipFill>
          <a:blip r:embed="rId3">
            <a:alphaModFix/>
          </a:blip>
          <a:stretch>
            <a:fillRect/>
          </a:stretch>
        </p:blipFill>
        <p:spPr>
          <a:xfrm>
            <a:off x="3738725" y="4450075"/>
            <a:ext cx="1571625" cy="285750"/>
          </a:xfrm>
          <a:prstGeom prst="rect">
            <a:avLst/>
          </a:prstGeom>
          <a:noFill/>
          <a:ln>
            <a:noFill/>
          </a:ln>
        </p:spPr>
      </p:pic>
      <p:pic>
        <p:nvPicPr>
          <p:cNvPr id="271" name="Google Shape;271;g31beae06b0e_1_53"/>
          <p:cNvPicPr preferRelativeResize="0"/>
          <p:nvPr/>
        </p:nvPicPr>
        <p:blipFill>
          <a:blip r:embed="rId4">
            <a:alphaModFix/>
          </a:blip>
          <a:stretch>
            <a:fillRect/>
          </a:stretch>
        </p:blipFill>
        <p:spPr>
          <a:xfrm>
            <a:off x="2284663" y="1899438"/>
            <a:ext cx="3962400" cy="542925"/>
          </a:xfrm>
          <a:prstGeom prst="rect">
            <a:avLst/>
          </a:prstGeom>
          <a:noFill/>
          <a:ln>
            <a:noFill/>
          </a:ln>
        </p:spPr>
      </p:pic>
      <p:pic>
        <p:nvPicPr>
          <p:cNvPr id="272" name="Google Shape;272;g31beae06b0e_1_53"/>
          <p:cNvPicPr preferRelativeResize="0"/>
          <p:nvPr/>
        </p:nvPicPr>
        <p:blipFill>
          <a:blip r:embed="rId5">
            <a:alphaModFix/>
          </a:blip>
          <a:stretch>
            <a:fillRect/>
          </a:stretch>
        </p:blipFill>
        <p:spPr>
          <a:xfrm>
            <a:off x="2130325" y="3359275"/>
            <a:ext cx="4400550" cy="62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1cc25ba113_0_6"/>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8" name="Google Shape;278;g31cc25ba113_0_6"/>
          <p:cNvPicPr preferRelativeResize="0"/>
          <p:nvPr/>
        </p:nvPicPr>
        <p:blipFill>
          <a:blip r:embed="rId3">
            <a:alphaModFix/>
          </a:blip>
          <a:stretch>
            <a:fillRect/>
          </a:stretch>
        </p:blipFill>
        <p:spPr>
          <a:xfrm>
            <a:off x="1680900" y="455900"/>
            <a:ext cx="5855400" cy="4130276"/>
          </a:xfrm>
          <a:prstGeom prst="rect">
            <a:avLst/>
          </a:prstGeom>
          <a:noFill/>
          <a:ln>
            <a:noFill/>
          </a:ln>
        </p:spPr>
      </p:pic>
      <p:cxnSp>
        <p:nvCxnSpPr>
          <p:cNvPr id="279" name="Google Shape;279;g31cc25ba113_0_6"/>
          <p:cNvCxnSpPr/>
          <p:nvPr/>
        </p:nvCxnSpPr>
        <p:spPr>
          <a:xfrm>
            <a:off x="2457325" y="270675"/>
            <a:ext cx="12000" cy="4315500"/>
          </a:xfrm>
          <a:prstGeom prst="straightConnector1">
            <a:avLst/>
          </a:prstGeom>
          <a:noFill/>
          <a:ln cap="flat" cmpd="sng" w="28575">
            <a:solidFill>
              <a:schemeClr val="dk1"/>
            </a:solidFill>
            <a:prstDash val="dash"/>
            <a:round/>
            <a:headEnd len="med" w="med" type="none"/>
            <a:tailEnd len="med" w="med" type="none"/>
          </a:ln>
        </p:spPr>
      </p:cxnSp>
      <p:cxnSp>
        <p:nvCxnSpPr>
          <p:cNvPr id="280" name="Google Shape;280;g31cc25ba113_0_6"/>
          <p:cNvCxnSpPr/>
          <p:nvPr/>
        </p:nvCxnSpPr>
        <p:spPr>
          <a:xfrm>
            <a:off x="5179350" y="270675"/>
            <a:ext cx="18300" cy="4291800"/>
          </a:xfrm>
          <a:prstGeom prst="straightConnector1">
            <a:avLst/>
          </a:prstGeom>
          <a:noFill/>
          <a:ln cap="flat" cmpd="sng" w="28575">
            <a:solidFill>
              <a:schemeClr val="dk1"/>
            </a:solidFill>
            <a:prstDash val="dash"/>
            <a:round/>
            <a:headEnd len="med" w="med" type="none"/>
            <a:tailEnd len="med" w="med" type="none"/>
          </a:ln>
        </p:spPr>
      </p:cxnSp>
      <p:sp>
        <p:nvSpPr>
          <p:cNvPr id="281" name="Google Shape;281;g31cc25ba113_0_6"/>
          <p:cNvSpPr txBox="1"/>
          <p:nvPr/>
        </p:nvSpPr>
        <p:spPr>
          <a:xfrm>
            <a:off x="3436275" y="388150"/>
            <a:ext cx="7761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TR</a:t>
            </a:r>
            <a:endParaRPr sz="1200">
              <a:solidFill>
                <a:schemeClr val="dk1"/>
              </a:solidFill>
              <a:latin typeface="Montserrat"/>
              <a:ea typeface="Montserrat"/>
              <a:cs typeface="Montserrat"/>
              <a:sym typeface="Montserrat"/>
            </a:endParaRPr>
          </a:p>
        </p:txBody>
      </p:sp>
      <p:cxnSp>
        <p:nvCxnSpPr>
          <p:cNvPr id="282" name="Google Shape;282;g31cc25ba113_0_6"/>
          <p:cNvCxnSpPr/>
          <p:nvPr/>
        </p:nvCxnSpPr>
        <p:spPr>
          <a:xfrm>
            <a:off x="2470850" y="707300"/>
            <a:ext cx="2705100" cy="4500"/>
          </a:xfrm>
          <a:prstGeom prst="straightConnector1">
            <a:avLst/>
          </a:prstGeom>
          <a:noFill/>
          <a:ln cap="flat" cmpd="sng" w="19050">
            <a:solidFill>
              <a:schemeClr val="dk1"/>
            </a:solidFill>
            <a:prstDash val="solid"/>
            <a:round/>
            <a:headEnd len="med" w="med" type="triangle"/>
            <a:tailEnd len="med" w="med" type="triangle"/>
          </a:ln>
        </p:spPr>
      </p:cxnSp>
      <p:sp>
        <p:nvSpPr>
          <p:cNvPr id="283" name="Google Shape;283;g31cc25ba113_0_6"/>
          <p:cNvSpPr txBox="1"/>
          <p:nvPr/>
        </p:nvSpPr>
        <p:spPr>
          <a:xfrm>
            <a:off x="1680900" y="4562475"/>
            <a:ext cx="5855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Generated as part of our simulation</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1beae06b0e_1_59"/>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89" name="Google Shape;289;g31beae06b0e_1_59"/>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Modeling </a:t>
            </a:r>
            <a:r>
              <a:rPr lang="en" sz="2000"/>
              <a:t>Off-resonance Effects</a:t>
            </a:r>
            <a:endParaRPr sz="2000"/>
          </a:p>
        </p:txBody>
      </p:sp>
      <p:sp>
        <p:nvSpPr>
          <p:cNvPr id="290" name="Google Shape;290;g31beae06b0e_1_59"/>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Generate off-resonance frequency map (Δf)</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Phase accumulation across voxels</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										where TR is in seconds</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bSSFP signal modification</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				  </a:t>
            </a:r>
            <a:r>
              <a:rPr b="1" lang="en" sz="2400"/>
              <a:t>→</a:t>
            </a:r>
            <a:endParaRPr b="1" sz="2400"/>
          </a:p>
        </p:txBody>
      </p:sp>
      <p:cxnSp>
        <p:nvCxnSpPr>
          <p:cNvPr id="291" name="Google Shape;291;g31beae06b0e_1_5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92" name="Google Shape;292;g31beae06b0e_1_59"/>
          <p:cNvPicPr preferRelativeResize="0"/>
          <p:nvPr/>
        </p:nvPicPr>
        <p:blipFill>
          <a:blip r:embed="rId3">
            <a:alphaModFix/>
          </a:blip>
          <a:stretch>
            <a:fillRect/>
          </a:stretch>
        </p:blipFill>
        <p:spPr>
          <a:xfrm>
            <a:off x="3029125" y="1785938"/>
            <a:ext cx="2990850" cy="238125"/>
          </a:xfrm>
          <a:prstGeom prst="rect">
            <a:avLst/>
          </a:prstGeom>
          <a:noFill/>
          <a:ln>
            <a:noFill/>
          </a:ln>
        </p:spPr>
      </p:pic>
      <p:pic>
        <p:nvPicPr>
          <p:cNvPr id="293" name="Google Shape;293;g31beae06b0e_1_59"/>
          <p:cNvPicPr preferRelativeResize="0"/>
          <p:nvPr/>
        </p:nvPicPr>
        <p:blipFill>
          <a:blip r:embed="rId4">
            <a:alphaModFix/>
          </a:blip>
          <a:stretch>
            <a:fillRect/>
          </a:stretch>
        </p:blipFill>
        <p:spPr>
          <a:xfrm>
            <a:off x="3718000" y="2687638"/>
            <a:ext cx="1781175" cy="485775"/>
          </a:xfrm>
          <a:prstGeom prst="rect">
            <a:avLst/>
          </a:prstGeom>
          <a:noFill/>
          <a:ln>
            <a:noFill/>
          </a:ln>
        </p:spPr>
      </p:pic>
      <p:pic>
        <p:nvPicPr>
          <p:cNvPr id="294" name="Google Shape;294;g31beae06b0e_1_59"/>
          <p:cNvPicPr preferRelativeResize="0"/>
          <p:nvPr/>
        </p:nvPicPr>
        <p:blipFill>
          <a:blip r:embed="rId5">
            <a:alphaModFix/>
          </a:blip>
          <a:stretch>
            <a:fillRect/>
          </a:stretch>
        </p:blipFill>
        <p:spPr>
          <a:xfrm>
            <a:off x="1026200" y="4149025"/>
            <a:ext cx="1524650" cy="329950"/>
          </a:xfrm>
          <a:prstGeom prst="rect">
            <a:avLst/>
          </a:prstGeom>
          <a:noFill/>
          <a:ln>
            <a:noFill/>
          </a:ln>
        </p:spPr>
      </p:pic>
      <p:pic>
        <p:nvPicPr>
          <p:cNvPr id="295" name="Google Shape;295;g31beae06b0e_1_59"/>
          <p:cNvPicPr preferRelativeResize="0"/>
          <p:nvPr/>
        </p:nvPicPr>
        <p:blipFill>
          <a:blip r:embed="rId6">
            <a:alphaModFix/>
          </a:blip>
          <a:stretch>
            <a:fillRect/>
          </a:stretch>
        </p:blipFill>
        <p:spPr>
          <a:xfrm>
            <a:off x="3395726" y="3923001"/>
            <a:ext cx="5163824" cy="67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1beae06b0e_1_102"/>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1" name="Google Shape;301;g31beae06b0e_1_102"/>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Assumptions/Modifications for the Simulation</a:t>
            </a:r>
            <a:endParaRPr sz="2000"/>
          </a:p>
        </p:txBody>
      </p:sp>
      <p:sp>
        <p:nvSpPr>
          <p:cNvPr id="302" name="Google Shape;302;g31beae06b0e_1_102"/>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Synthetic T1 and T2 map generation</a:t>
            </a:r>
            <a:endParaRPr b="1" sz="1200">
              <a:solidFill>
                <a:schemeClr val="dk2"/>
              </a:solidFill>
            </a:endParaRPr>
          </a:p>
          <a:p>
            <a:pPr indent="-304800" lvl="0" marL="457200" rtl="0" algn="l">
              <a:spcBef>
                <a:spcPts val="0"/>
              </a:spcBef>
              <a:spcAft>
                <a:spcPts val="0"/>
              </a:spcAft>
              <a:buSzPts val="1200"/>
              <a:buChar char="-"/>
            </a:pPr>
            <a:r>
              <a:rPr lang="en" sz="1200"/>
              <a:t>Synthetic </a:t>
            </a:r>
            <a:r>
              <a:rPr lang="en" sz="1200"/>
              <a:t>T1 range: 250-1500 ms </a:t>
            </a:r>
            <a:endParaRPr sz="1200"/>
          </a:p>
          <a:p>
            <a:pPr indent="-304800" lvl="0" marL="457200" rtl="0" algn="l">
              <a:spcBef>
                <a:spcPts val="0"/>
              </a:spcBef>
              <a:spcAft>
                <a:spcPts val="0"/>
              </a:spcAft>
              <a:buSzPts val="1200"/>
              <a:buChar char="-"/>
            </a:pPr>
            <a:r>
              <a:rPr lang="en" sz="1200"/>
              <a:t>Synthetic</a:t>
            </a:r>
            <a:r>
              <a:rPr lang="en" sz="1200"/>
              <a:t> T2 range: 40-200 ms </a:t>
            </a:r>
            <a:endParaRPr sz="1200"/>
          </a:p>
          <a:p>
            <a:pPr indent="0" lvl="0" marL="1371600" rtl="0" algn="l">
              <a:spcBef>
                <a:spcPts val="0"/>
              </a:spcBef>
              <a:spcAft>
                <a:spcPts val="0"/>
              </a:spcAft>
              <a:buNone/>
            </a:pPr>
            <a:r>
              <a:t/>
            </a:r>
            <a:endParaRPr sz="1200"/>
          </a:p>
          <a:p>
            <a:pPr indent="0" lvl="0" marL="1371600" rtl="0" algn="l">
              <a:spcBef>
                <a:spcPts val="0"/>
              </a:spcBef>
              <a:spcAft>
                <a:spcPts val="0"/>
              </a:spcAft>
              <a:buNone/>
            </a:pPr>
            <a:r>
              <a:t/>
            </a:r>
            <a:endParaRPr sz="1200"/>
          </a:p>
          <a:p>
            <a:pPr indent="0" lvl="0" marL="0" rtl="0" algn="l">
              <a:spcBef>
                <a:spcPts val="0"/>
              </a:spcBef>
              <a:spcAft>
                <a:spcPts val="0"/>
              </a:spcAft>
              <a:buNone/>
            </a:pPr>
            <a:r>
              <a:rPr b="1" lang="en" sz="1200">
                <a:solidFill>
                  <a:schemeClr val="accent2"/>
                </a:solidFill>
              </a:rPr>
              <a:t>Maps do not consider t</a:t>
            </a:r>
            <a:r>
              <a:rPr b="1" lang="en" sz="1200">
                <a:solidFill>
                  <a:schemeClr val="accent2"/>
                </a:solidFill>
              </a:rPr>
              <a:t>issue-specific T1 &amp; T2 scaling  </a:t>
            </a:r>
            <a:endParaRPr b="1" sz="1200">
              <a:solidFill>
                <a:schemeClr val="accent2"/>
              </a:solidFill>
            </a:endParaRPr>
          </a:p>
          <a:p>
            <a:pPr indent="-304800" lvl="0" marL="457200" rtl="0" algn="l">
              <a:spcBef>
                <a:spcPts val="0"/>
              </a:spcBef>
              <a:spcAft>
                <a:spcPts val="0"/>
              </a:spcAft>
              <a:buSzPts val="1200"/>
              <a:buChar char="-"/>
            </a:pPr>
            <a:r>
              <a:rPr lang="en" sz="1200"/>
              <a:t>Uniform, linear scaling for all tissues</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solidFill>
                  <a:schemeClr val="dk2"/>
                </a:solidFill>
              </a:rPr>
              <a:t>M₀ does not reflect true proton density distribution</a:t>
            </a:r>
            <a:endParaRPr b="1" sz="1200">
              <a:solidFill>
                <a:schemeClr val="dk2"/>
              </a:solidFill>
            </a:endParaRPr>
          </a:p>
          <a:p>
            <a:pPr indent="-304800" lvl="0" marL="457200" rtl="0" algn="l">
              <a:spcBef>
                <a:spcPts val="0"/>
              </a:spcBef>
              <a:spcAft>
                <a:spcPts val="0"/>
              </a:spcAft>
              <a:buSzPts val="1200"/>
              <a:buChar char="-"/>
            </a:pPr>
            <a:r>
              <a:rPr lang="en" sz="1200"/>
              <a:t>M₀ = unscaled T1 image</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solidFill>
                  <a:schemeClr val="dk2"/>
                </a:solidFill>
              </a:rPr>
              <a:t>Off-resonance effect is modeled </a:t>
            </a:r>
            <a:r>
              <a:rPr b="1" lang="en" sz="1200">
                <a:solidFill>
                  <a:schemeClr val="dk2"/>
                </a:solidFill>
              </a:rPr>
              <a:t>uniformly</a:t>
            </a:r>
            <a:r>
              <a:rPr b="1" lang="en" sz="1200">
                <a:solidFill>
                  <a:schemeClr val="dk2"/>
                </a:solidFill>
              </a:rPr>
              <a:t> across all tissues</a:t>
            </a:r>
            <a:endParaRPr b="1" sz="1200">
              <a:solidFill>
                <a:schemeClr val="dk2"/>
              </a:solidFill>
            </a:endParaRPr>
          </a:p>
          <a:p>
            <a:pPr indent="-304800" lvl="0" marL="457200" rtl="0" algn="l">
              <a:spcBef>
                <a:spcPts val="0"/>
              </a:spcBef>
              <a:spcAft>
                <a:spcPts val="0"/>
              </a:spcAft>
              <a:buSzPts val="1200"/>
              <a:buChar char="-"/>
            </a:pPr>
            <a:r>
              <a:rPr lang="en" sz="1200"/>
              <a:t>Dynamic effects (heart beating and breathing) are also ignored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cxnSp>
        <p:nvCxnSpPr>
          <p:cNvPr id="303" name="Google Shape;303;g31beae06b0e_1_10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20db398055_3_0"/>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9" name="Google Shape;309;g320db398055_3_0"/>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Results: Images after bSSFP </a:t>
            </a:r>
            <a:endParaRPr sz="2000"/>
          </a:p>
        </p:txBody>
      </p:sp>
      <p:cxnSp>
        <p:nvCxnSpPr>
          <p:cNvPr id="310" name="Google Shape;310;g320db398055_3_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11" name="Google Shape;311;g320db398055_3_0"/>
          <p:cNvPicPr preferRelativeResize="0"/>
          <p:nvPr/>
        </p:nvPicPr>
        <p:blipFill>
          <a:blip r:embed="rId3">
            <a:alphaModFix/>
          </a:blip>
          <a:stretch>
            <a:fillRect/>
          </a:stretch>
        </p:blipFill>
        <p:spPr>
          <a:xfrm>
            <a:off x="885929" y="947524"/>
            <a:ext cx="7445345" cy="3780850"/>
          </a:xfrm>
          <a:prstGeom prst="rect">
            <a:avLst/>
          </a:prstGeom>
          <a:noFill/>
          <a:ln>
            <a:noFill/>
          </a:ln>
        </p:spPr>
      </p:pic>
      <p:sp>
        <p:nvSpPr>
          <p:cNvPr id="312" name="Google Shape;312;g320db398055_3_0"/>
          <p:cNvSpPr txBox="1"/>
          <p:nvPr/>
        </p:nvSpPr>
        <p:spPr>
          <a:xfrm>
            <a:off x="885925" y="4715150"/>
            <a:ext cx="7445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8F9FB"/>
                </a:solidFill>
                <a:latin typeface="Karla"/>
                <a:ea typeface="Karla"/>
                <a:cs typeface="Karla"/>
                <a:sym typeface="Karla"/>
              </a:rPr>
              <a:t>Visualization of our results</a:t>
            </a:r>
            <a:endParaRPr b="1" sz="1200">
              <a:solidFill>
                <a:srgbClr val="F8F9FB"/>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1c74f4aeb3_0_0"/>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8" name="Google Shape;318;g31c74f4aeb3_0_0"/>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Results: Images after bSSFP </a:t>
            </a:r>
            <a:endParaRPr sz="2000"/>
          </a:p>
        </p:txBody>
      </p:sp>
      <p:cxnSp>
        <p:nvCxnSpPr>
          <p:cNvPr id="319" name="Google Shape;319;g31c74f4aeb3_0_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20" name="Google Shape;320;g31c74f4aeb3_0_0"/>
          <p:cNvPicPr preferRelativeResize="0"/>
          <p:nvPr/>
        </p:nvPicPr>
        <p:blipFill rotWithShape="1">
          <a:blip r:embed="rId3">
            <a:alphaModFix/>
          </a:blip>
          <a:srcRect b="70058" l="0" r="84160" t="0"/>
          <a:stretch/>
        </p:blipFill>
        <p:spPr>
          <a:xfrm>
            <a:off x="396850" y="1280875"/>
            <a:ext cx="2807823" cy="3418950"/>
          </a:xfrm>
          <a:prstGeom prst="rect">
            <a:avLst/>
          </a:prstGeom>
          <a:noFill/>
          <a:ln>
            <a:noFill/>
          </a:ln>
        </p:spPr>
      </p:pic>
      <p:pic>
        <p:nvPicPr>
          <p:cNvPr id="321" name="Google Shape;321;g31c74f4aeb3_0_0"/>
          <p:cNvPicPr preferRelativeResize="0"/>
          <p:nvPr/>
        </p:nvPicPr>
        <p:blipFill rotWithShape="1">
          <a:blip r:embed="rId3">
            <a:alphaModFix/>
          </a:blip>
          <a:srcRect b="36464" l="0" r="84160" t="33595"/>
          <a:stretch/>
        </p:blipFill>
        <p:spPr>
          <a:xfrm>
            <a:off x="3204672" y="1280858"/>
            <a:ext cx="2807849" cy="3418982"/>
          </a:xfrm>
          <a:prstGeom prst="rect">
            <a:avLst/>
          </a:prstGeom>
          <a:noFill/>
          <a:ln>
            <a:noFill/>
          </a:ln>
        </p:spPr>
      </p:pic>
      <p:pic>
        <p:nvPicPr>
          <p:cNvPr id="322" name="Google Shape;322;g31c74f4aeb3_0_0"/>
          <p:cNvPicPr preferRelativeResize="0"/>
          <p:nvPr/>
        </p:nvPicPr>
        <p:blipFill rotWithShape="1">
          <a:blip r:embed="rId3">
            <a:alphaModFix/>
          </a:blip>
          <a:srcRect b="3425" l="0" r="84160" t="66633"/>
          <a:stretch/>
        </p:blipFill>
        <p:spPr>
          <a:xfrm>
            <a:off x="6012525" y="1280874"/>
            <a:ext cx="2807823" cy="3418947"/>
          </a:xfrm>
          <a:prstGeom prst="rect">
            <a:avLst/>
          </a:prstGeom>
          <a:noFill/>
          <a:ln>
            <a:noFill/>
          </a:ln>
        </p:spPr>
      </p:pic>
      <p:sp>
        <p:nvSpPr>
          <p:cNvPr id="323" name="Google Shape;323;g31c74f4aeb3_0_0"/>
          <p:cNvSpPr/>
          <p:nvPr/>
        </p:nvSpPr>
        <p:spPr>
          <a:xfrm>
            <a:off x="6264525" y="2307975"/>
            <a:ext cx="500700" cy="806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24" name="Google Shape;324;g31c74f4aeb3_0_0"/>
          <p:cNvSpPr txBox="1"/>
          <p:nvPr/>
        </p:nvSpPr>
        <p:spPr>
          <a:xfrm>
            <a:off x="885925" y="4715150"/>
            <a:ext cx="7445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8F9FB"/>
                </a:solidFill>
                <a:latin typeface="Karla"/>
                <a:ea typeface="Karla"/>
                <a:cs typeface="Karla"/>
                <a:sym typeface="Karla"/>
              </a:rPr>
              <a:t>Visualization of our results</a:t>
            </a:r>
            <a:endParaRPr b="1" sz="1200">
              <a:solidFill>
                <a:srgbClr val="F8F9FB"/>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20db398055_3_12"/>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0" name="Google Shape;330;g320db398055_3_12"/>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Stack-of-Stars (SoS) K-space Sampling</a:t>
            </a:r>
            <a:endParaRPr sz="2000"/>
          </a:p>
        </p:txBody>
      </p:sp>
      <p:sp>
        <p:nvSpPr>
          <p:cNvPr id="331" name="Google Shape;331;g320db398055_3_12"/>
          <p:cNvSpPr txBox="1"/>
          <p:nvPr>
            <p:ph idx="1" type="body"/>
          </p:nvPr>
        </p:nvSpPr>
        <p:spPr>
          <a:xfrm>
            <a:off x="938500" y="9412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Golden-angle radial sampling in xy plane + Cartesian sampling along z axis [5]</a:t>
            </a:r>
            <a:endParaRPr b="1" sz="1200"/>
          </a:p>
        </p:txBody>
      </p:sp>
      <p:cxnSp>
        <p:nvCxnSpPr>
          <p:cNvPr id="332" name="Google Shape;332;g320db398055_3_1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33" name="Google Shape;333;g320db398055_3_12"/>
          <p:cNvPicPr preferRelativeResize="0"/>
          <p:nvPr/>
        </p:nvPicPr>
        <p:blipFill>
          <a:blip r:embed="rId3">
            <a:alphaModFix/>
          </a:blip>
          <a:stretch>
            <a:fillRect/>
          </a:stretch>
        </p:blipFill>
        <p:spPr>
          <a:xfrm>
            <a:off x="747325" y="1599926"/>
            <a:ext cx="7554449" cy="2852925"/>
          </a:xfrm>
          <a:prstGeom prst="rect">
            <a:avLst/>
          </a:prstGeom>
          <a:noFill/>
          <a:ln>
            <a:noFill/>
          </a:ln>
        </p:spPr>
      </p:pic>
      <p:sp>
        <p:nvSpPr>
          <p:cNvPr id="334" name="Google Shape;334;g320db398055_3_12"/>
          <p:cNvSpPr txBox="1"/>
          <p:nvPr/>
        </p:nvSpPr>
        <p:spPr>
          <a:xfrm>
            <a:off x="820650" y="4574825"/>
            <a:ext cx="7172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 5.  Illustration of 3D k-space “stack of stars” trajectory</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beae06b0e_1_71"/>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40" name="Google Shape;340;g31beae06b0e_1_71"/>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Stack-of-Stars (SoS) K-space Sampling</a:t>
            </a:r>
            <a:endParaRPr sz="2000"/>
          </a:p>
        </p:txBody>
      </p:sp>
      <p:sp>
        <p:nvSpPr>
          <p:cNvPr id="341" name="Google Shape;341;g31beae06b0e_1_71"/>
          <p:cNvSpPr txBox="1"/>
          <p:nvPr>
            <p:ph idx="1" type="body"/>
          </p:nvPr>
        </p:nvSpPr>
        <p:spPr>
          <a:xfrm>
            <a:off x="938500" y="9412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Golden-angle radial sampling in xy plane + Cartesian sampling along z axis [5]</a:t>
            </a:r>
            <a:endParaRPr b="1" sz="1200"/>
          </a:p>
        </p:txBody>
      </p:sp>
      <p:cxnSp>
        <p:nvCxnSpPr>
          <p:cNvPr id="342" name="Google Shape;342;g31beae06b0e_1_7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grpSp>
        <p:nvGrpSpPr>
          <p:cNvPr id="343" name="Google Shape;343;g31beae06b0e_1_71"/>
          <p:cNvGrpSpPr/>
          <p:nvPr/>
        </p:nvGrpSpPr>
        <p:grpSpPr>
          <a:xfrm>
            <a:off x="744450" y="1329525"/>
            <a:ext cx="8269075" cy="3579400"/>
            <a:chOff x="744450" y="1481925"/>
            <a:chExt cx="8269075" cy="3579400"/>
          </a:xfrm>
        </p:grpSpPr>
        <p:grpSp>
          <p:nvGrpSpPr>
            <p:cNvPr id="344" name="Google Shape;344;g31beae06b0e_1_71"/>
            <p:cNvGrpSpPr/>
            <p:nvPr/>
          </p:nvGrpSpPr>
          <p:grpSpPr>
            <a:xfrm>
              <a:off x="744450" y="1481925"/>
              <a:ext cx="7172100" cy="3484125"/>
              <a:chOff x="744450" y="1481925"/>
              <a:chExt cx="7172100" cy="3484125"/>
            </a:xfrm>
          </p:grpSpPr>
          <p:pic>
            <p:nvPicPr>
              <p:cNvPr id="345" name="Google Shape;345;g31beae06b0e_1_71"/>
              <p:cNvPicPr preferRelativeResize="0"/>
              <p:nvPr/>
            </p:nvPicPr>
            <p:blipFill>
              <a:blip r:embed="rId3">
                <a:alphaModFix/>
              </a:blip>
              <a:stretch>
                <a:fillRect/>
              </a:stretch>
            </p:blipFill>
            <p:spPr>
              <a:xfrm>
                <a:off x="938500" y="1481925"/>
                <a:ext cx="6784201" cy="3184424"/>
              </a:xfrm>
              <a:prstGeom prst="rect">
                <a:avLst/>
              </a:prstGeom>
              <a:noFill/>
              <a:ln>
                <a:noFill/>
              </a:ln>
            </p:spPr>
          </p:pic>
          <p:sp>
            <p:nvSpPr>
              <p:cNvPr id="346" name="Google Shape;346;g31beae06b0e_1_71"/>
              <p:cNvSpPr txBox="1"/>
              <p:nvPr/>
            </p:nvSpPr>
            <p:spPr>
              <a:xfrm>
                <a:off x="744450" y="4666350"/>
                <a:ext cx="71721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Number of spokes = 400, Golden angle = 112.5</a:t>
                </a:r>
                <a:r>
                  <a:rPr lang="en" sz="1100">
                    <a:solidFill>
                      <a:schemeClr val="accent1"/>
                    </a:solidFill>
                    <a:latin typeface="Roboto"/>
                    <a:ea typeface="Roboto"/>
                    <a:cs typeface="Roboto"/>
                    <a:sym typeface="Roboto"/>
                  </a:rPr>
                  <a:t>° [6]</a:t>
                </a:r>
                <a:endParaRPr sz="1100">
                  <a:solidFill>
                    <a:schemeClr val="accent1"/>
                  </a:solidFill>
                  <a:latin typeface="Roboto"/>
                  <a:ea typeface="Roboto"/>
                  <a:cs typeface="Roboto"/>
                  <a:sym typeface="Roboto"/>
                </a:endParaRPr>
              </a:p>
              <a:p>
                <a:pPr indent="0" lvl="0" marL="0" rtl="0" algn="ctr">
                  <a:spcBef>
                    <a:spcPts val="0"/>
                  </a:spcBef>
                  <a:spcAft>
                    <a:spcPts val="0"/>
                  </a:spcAft>
                  <a:buNone/>
                </a:pPr>
                <a:r>
                  <a:rPr b="1" lang="en" sz="1100">
                    <a:solidFill>
                      <a:srgbClr val="F8F9FB"/>
                    </a:solidFill>
                    <a:latin typeface="Karla"/>
                    <a:ea typeface="Karla"/>
                    <a:cs typeface="Karla"/>
                    <a:sym typeface="Karla"/>
                  </a:rPr>
                  <a:t>Generated as part of our simulation</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sz="1100">
                  <a:solidFill>
                    <a:schemeClr val="accent1"/>
                  </a:solidFill>
                  <a:latin typeface="Roboto"/>
                  <a:ea typeface="Roboto"/>
                  <a:cs typeface="Roboto"/>
                  <a:sym typeface="Roboto"/>
                </a:endParaRPr>
              </a:p>
            </p:txBody>
          </p:sp>
        </p:grpSp>
        <p:pic>
          <p:nvPicPr>
            <p:cNvPr id="347" name="Google Shape;347;g31beae06b0e_1_71"/>
            <p:cNvPicPr preferRelativeResize="0"/>
            <p:nvPr/>
          </p:nvPicPr>
          <p:blipFill>
            <a:blip r:embed="rId4">
              <a:alphaModFix/>
            </a:blip>
            <a:stretch>
              <a:fillRect/>
            </a:stretch>
          </p:blipFill>
          <p:spPr>
            <a:xfrm>
              <a:off x="7246450" y="4452850"/>
              <a:ext cx="1767075" cy="6084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1beae06b0e_1_77"/>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53" name="Google Shape;353;g31beae06b0e_1_77"/>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Results: </a:t>
            </a:r>
            <a:r>
              <a:rPr lang="en" sz="2000"/>
              <a:t>Reconstruction of the SoS Sampled Image</a:t>
            </a:r>
            <a:endParaRPr sz="2000"/>
          </a:p>
        </p:txBody>
      </p:sp>
      <p:sp>
        <p:nvSpPr>
          <p:cNvPr id="354" name="Google Shape;354;g31beae06b0e_1_7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Reconstruction method:</a:t>
            </a:r>
            <a:r>
              <a:rPr lang="en" sz="1200">
                <a:solidFill>
                  <a:schemeClr val="dk2"/>
                </a:solidFill>
              </a:rPr>
              <a:t> </a:t>
            </a:r>
            <a:r>
              <a:rPr lang="en" sz="1200"/>
              <a:t>Inverse Fourier Transform of K-space image</a:t>
            </a:r>
            <a:endParaRPr sz="1200"/>
          </a:p>
        </p:txBody>
      </p:sp>
      <p:cxnSp>
        <p:nvCxnSpPr>
          <p:cNvPr id="355" name="Google Shape;355;g31beae06b0e_1_7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56" name="Google Shape;356;g31beae06b0e_1_77"/>
          <p:cNvPicPr preferRelativeResize="0"/>
          <p:nvPr/>
        </p:nvPicPr>
        <p:blipFill rotWithShape="1">
          <a:blip r:embed="rId3">
            <a:alphaModFix/>
          </a:blip>
          <a:srcRect b="0" l="50335" r="0" t="0"/>
          <a:stretch/>
        </p:blipFill>
        <p:spPr>
          <a:xfrm>
            <a:off x="926089" y="1721625"/>
            <a:ext cx="7365012" cy="3039900"/>
          </a:xfrm>
          <a:prstGeom prst="rect">
            <a:avLst/>
          </a:prstGeom>
          <a:noFill/>
          <a:ln>
            <a:noFill/>
          </a:ln>
        </p:spPr>
      </p:pic>
      <p:sp>
        <p:nvSpPr>
          <p:cNvPr id="357" name="Google Shape;357;g31beae06b0e_1_77"/>
          <p:cNvSpPr txBox="1"/>
          <p:nvPr/>
        </p:nvSpPr>
        <p:spPr>
          <a:xfrm>
            <a:off x="885925" y="4715150"/>
            <a:ext cx="7445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8F9FB"/>
                </a:solidFill>
                <a:latin typeface="Karla"/>
                <a:ea typeface="Karla"/>
                <a:cs typeface="Karla"/>
                <a:sym typeface="Karla"/>
              </a:rPr>
              <a:t>Visualization of our results</a:t>
            </a:r>
            <a:endParaRPr b="1" sz="1200">
              <a:solidFill>
                <a:srgbClr val="F8F9FB"/>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1cb20e8e08_0_5"/>
          <p:cNvSpPr/>
          <p:nvPr/>
        </p:nvSpPr>
        <p:spPr>
          <a:xfrm>
            <a:off x="-190500" y="-219800"/>
            <a:ext cx="9598200" cy="5553900"/>
          </a:xfrm>
          <a:prstGeom prst="rect">
            <a:avLst/>
          </a:prstGeom>
          <a:solidFill>
            <a:srgbClr val="000000">
              <a:alpha val="4114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7" name="Google Shape;167;g31cb20e8e08_0_5"/>
          <p:cNvSpPr txBox="1"/>
          <p:nvPr>
            <p:ph type="title"/>
          </p:nvPr>
        </p:nvSpPr>
        <p:spPr>
          <a:xfrm>
            <a:off x="938500" y="445025"/>
            <a:ext cx="6901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Balanced Steady-State Free Precession (bSSFP): </a:t>
            </a:r>
            <a:r>
              <a:rPr lang="en"/>
              <a:t>Background</a:t>
            </a:r>
            <a:endParaRPr/>
          </a:p>
        </p:txBody>
      </p:sp>
      <p:pic>
        <p:nvPicPr>
          <p:cNvPr id="168" name="Google Shape;168;g31cb20e8e08_0_5"/>
          <p:cNvPicPr preferRelativeResize="0"/>
          <p:nvPr/>
        </p:nvPicPr>
        <p:blipFill>
          <a:blip r:embed="rId3">
            <a:alphaModFix/>
          </a:blip>
          <a:stretch>
            <a:fillRect/>
          </a:stretch>
        </p:blipFill>
        <p:spPr>
          <a:xfrm>
            <a:off x="938500" y="1407875"/>
            <a:ext cx="2571550" cy="2571550"/>
          </a:xfrm>
          <a:prstGeom prst="rect">
            <a:avLst/>
          </a:prstGeom>
          <a:noFill/>
          <a:ln cap="flat" cmpd="sng" w="9525">
            <a:solidFill>
              <a:schemeClr val="dk2"/>
            </a:solidFill>
            <a:prstDash val="solid"/>
            <a:round/>
            <a:headEnd len="sm" w="sm" type="none"/>
            <a:tailEnd len="sm" w="sm" type="none"/>
          </a:ln>
        </p:spPr>
      </p:pic>
      <p:pic>
        <p:nvPicPr>
          <p:cNvPr id="169" name="Google Shape;169;g31cb20e8e08_0_5"/>
          <p:cNvPicPr preferRelativeResize="0"/>
          <p:nvPr/>
        </p:nvPicPr>
        <p:blipFill>
          <a:blip r:embed="rId4">
            <a:alphaModFix/>
          </a:blip>
          <a:stretch>
            <a:fillRect/>
          </a:stretch>
        </p:blipFill>
        <p:spPr>
          <a:xfrm>
            <a:off x="4767200" y="1318075"/>
            <a:ext cx="2923950" cy="3104000"/>
          </a:xfrm>
          <a:prstGeom prst="rect">
            <a:avLst/>
          </a:prstGeom>
          <a:noFill/>
          <a:ln cap="flat" cmpd="sng" w="9525">
            <a:solidFill>
              <a:schemeClr val="dk2"/>
            </a:solidFill>
            <a:prstDash val="solid"/>
            <a:round/>
            <a:headEnd len="sm" w="sm" type="none"/>
            <a:tailEnd len="sm" w="sm" type="none"/>
          </a:ln>
        </p:spPr>
      </p:pic>
      <p:sp>
        <p:nvSpPr>
          <p:cNvPr id="170" name="Google Shape;170;g31cb20e8e08_0_5"/>
          <p:cNvSpPr txBox="1"/>
          <p:nvPr/>
        </p:nvSpPr>
        <p:spPr>
          <a:xfrm>
            <a:off x="649013" y="407890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Figure 1. </a:t>
            </a:r>
            <a:r>
              <a:rPr b="1" lang="en" sz="1100">
                <a:solidFill>
                  <a:srgbClr val="F8F9FB"/>
                </a:solidFill>
                <a:latin typeface="Karla"/>
                <a:ea typeface="Karla"/>
                <a:cs typeface="Karla"/>
                <a:sym typeface="Karla"/>
              </a:rPr>
              <a:t>Gradient</a:t>
            </a:r>
            <a:r>
              <a:rPr b="1" lang="en" sz="1100">
                <a:solidFill>
                  <a:srgbClr val="F8F9FB"/>
                </a:solidFill>
                <a:latin typeface="Karla"/>
                <a:ea typeface="Karla"/>
                <a:cs typeface="Karla"/>
                <a:sym typeface="Karla"/>
              </a:rPr>
              <a:t> Echo [a]</a:t>
            </a:r>
            <a:endParaRPr b="1" sz="1100">
              <a:solidFill>
                <a:srgbClr val="F8F9FB"/>
              </a:solidFill>
              <a:latin typeface="Karla"/>
              <a:ea typeface="Karla"/>
              <a:cs typeface="Karla"/>
              <a:sym typeface="Karla"/>
            </a:endParaRPr>
          </a:p>
        </p:txBody>
      </p:sp>
      <p:sp>
        <p:nvSpPr>
          <p:cNvPr id="171" name="Google Shape;171;g31cb20e8e08_0_5"/>
          <p:cNvSpPr txBox="1"/>
          <p:nvPr/>
        </p:nvSpPr>
        <p:spPr>
          <a:xfrm>
            <a:off x="4618475" y="447910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Figure 2. SSFP &amp; bSSFP [2]</a:t>
            </a:r>
            <a:endParaRPr b="1" sz="1100">
              <a:solidFill>
                <a:srgbClr val="F8F9FB"/>
              </a:solidFill>
              <a:latin typeface="Karla"/>
              <a:ea typeface="Karla"/>
              <a:cs typeface="Karla"/>
              <a:sym typeface="Karla"/>
            </a:endParaRPr>
          </a:p>
        </p:txBody>
      </p:sp>
      <p:cxnSp>
        <p:nvCxnSpPr>
          <p:cNvPr id="172" name="Google Shape;172;g31cb20e8e08_0_5"/>
          <p:cNvCxnSpPr/>
          <p:nvPr/>
        </p:nvCxnSpPr>
        <p:spPr>
          <a:xfrm flipH="1" rot="10800000">
            <a:off x="3510050" y="2152075"/>
            <a:ext cx="1257000" cy="540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73" name="Google Shape;173;g31cb20e8e08_0_5"/>
          <p:cNvCxnSpPr/>
          <p:nvPr/>
        </p:nvCxnSpPr>
        <p:spPr>
          <a:xfrm>
            <a:off x="4490675" y="2848700"/>
            <a:ext cx="3501600" cy="19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g31cb20e8e08_0_5"/>
          <p:cNvCxnSpPr/>
          <p:nvPr/>
        </p:nvCxnSpPr>
        <p:spPr>
          <a:xfrm>
            <a:off x="4139900" y="2692375"/>
            <a:ext cx="627300" cy="560100"/>
          </a:xfrm>
          <a:prstGeom prst="bentConnector3">
            <a:avLst>
              <a:gd fmla="val 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1beae06b0e_1_83"/>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63" name="Google Shape;363;g31beae06b0e_1_83"/>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Strengths of bSSFP</a:t>
            </a:r>
            <a:endParaRPr/>
          </a:p>
        </p:txBody>
      </p:sp>
      <p:sp>
        <p:nvSpPr>
          <p:cNvPr id="364" name="Google Shape;364;g31beae06b0e_1_83"/>
          <p:cNvSpPr txBox="1"/>
          <p:nvPr>
            <p:ph idx="1" type="body"/>
          </p:nvPr>
        </p:nvSpPr>
        <p:spPr>
          <a:xfrm>
            <a:off x="938500" y="1246025"/>
            <a:ext cx="3845700" cy="3039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Char char="●"/>
            </a:pPr>
            <a:r>
              <a:rPr b="1" lang="en" sz="1300">
                <a:solidFill>
                  <a:schemeClr val="dk2"/>
                </a:solidFill>
              </a:rPr>
              <a:t>High SNR Efficiency</a:t>
            </a:r>
            <a:endParaRPr b="1" sz="1300">
              <a:solidFill>
                <a:schemeClr val="dk2"/>
              </a:solidFill>
            </a:endParaRPr>
          </a:p>
          <a:p>
            <a:pPr indent="0" lvl="0" marL="457200" rtl="0" algn="just">
              <a:spcBef>
                <a:spcPts val="0"/>
              </a:spcBef>
              <a:spcAft>
                <a:spcPts val="0"/>
              </a:spcAft>
              <a:buNone/>
            </a:pPr>
            <a:r>
              <a:t/>
            </a:r>
            <a:endParaRPr b="1" sz="1300">
              <a:solidFill>
                <a:schemeClr val="dk2"/>
              </a:solidFill>
            </a:endParaRPr>
          </a:p>
          <a:p>
            <a:pPr indent="0" lvl="0" marL="457200" rtl="0" algn="just">
              <a:spcBef>
                <a:spcPts val="0"/>
              </a:spcBef>
              <a:spcAft>
                <a:spcPts val="0"/>
              </a:spcAft>
              <a:buNone/>
            </a:pPr>
            <a:r>
              <a:t/>
            </a:r>
            <a:endParaRPr b="1" sz="1300">
              <a:solidFill>
                <a:schemeClr val="dk2"/>
              </a:solidFill>
            </a:endParaRPr>
          </a:p>
          <a:p>
            <a:pPr indent="-311150" lvl="0" marL="457200" rtl="0" algn="just">
              <a:spcBef>
                <a:spcPts val="0"/>
              </a:spcBef>
              <a:spcAft>
                <a:spcPts val="0"/>
              </a:spcAft>
              <a:buClr>
                <a:schemeClr val="dk2"/>
              </a:buClr>
              <a:buSzPts val="1300"/>
              <a:buChar char="●"/>
            </a:pPr>
            <a:r>
              <a:rPr b="1" lang="en" sz="1300">
                <a:solidFill>
                  <a:schemeClr val="dk2"/>
                </a:solidFill>
              </a:rPr>
              <a:t>Unique Contrast Characteristics</a:t>
            </a:r>
            <a:endParaRPr b="1" sz="1300">
              <a:solidFill>
                <a:schemeClr val="dk2"/>
              </a:solidFill>
            </a:endParaRPr>
          </a:p>
          <a:p>
            <a:pPr indent="-311150" lvl="1" marL="914400" rtl="0" algn="just">
              <a:spcBef>
                <a:spcPts val="0"/>
              </a:spcBef>
              <a:spcAft>
                <a:spcPts val="0"/>
              </a:spcAft>
              <a:buSzPts val="1300"/>
              <a:buChar char="○"/>
            </a:pPr>
            <a:r>
              <a:rPr lang="en" sz="1300"/>
              <a:t>No Contrast Agents Needed             </a:t>
            </a:r>
            <a:endParaRPr sz="1300"/>
          </a:p>
          <a:p>
            <a:pPr indent="0" lvl="0" marL="457200" rtl="0" algn="just">
              <a:spcBef>
                <a:spcPts val="0"/>
              </a:spcBef>
              <a:spcAft>
                <a:spcPts val="0"/>
              </a:spcAft>
              <a:buNone/>
            </a:pPr>
            <a:r>
              <a:t/>
            </a:r>
            <a:endParaRPr b="1" sz="1300">
              <a:solidFill>
                <a:schemeClr val="dk2"/>
              </a:solidFill>
            </a:endParaRPr>
          </a:p>
          <a:p>
            <a:pPr indent="0" lvl="0" marL="457200" rtl="0" algn="just">
              <a:spcBef>
                <a:spcPts val="0"/>
              </a:spcBef>
              <a:spcAft>
                <a:spcPts val="0"/>
              </a:spcAft>
              <a:buNone/>
            </a:pPr>
            <a:r>
              <a:t/>
            </a:r>
            <a:endParaRPr b="1" sz="1300">
              <a:solidFill>
                <a:schemeClr val="dk2"/>
              </a:solidFill>
            </a:endParaRPr>
          </a:p>
          <a:p>
            <a:pPr indent="-311150" lvl="0" marL="457200" rtl="0" algn="just">
              <a:spcBef>
                <a:spcPts val="0"/>
              </a:spcBef>
              <a:spcAft>
                <a:spcPts val="0"/>
              </a:spcAft>
              <a:buClr>
                <a:schemeClr val="dk2"/>
              </a:buClr>
              <a:buSzPts val="1300"/>
              <a:buChar char="●"/>
            </a:pPr>
            <a:r>
              <a:rPr b="1" lang="en" sz="1300">
                <a:solidFill>
                  <a:schemeClr val="dk2"/>
                </a:solidFill>
              </a:rPr>
              <a:t>Fast imaging Capabilities </a:t>
            </a:r>
            <a:endParaRPr b="1" sz="1300">
              <a:solidFill>
                <a:schemeClr val="dk2"/>
              </a:solidFill>
            </a:endParaRPr>
          </a:p>
          <a:p>
            <a:pPr indent="0" lvl="0" marL="457200" rtl="0" algn="just">
              <a:spcBef>
                <a:spcPts val="0"/>
              </a:spcBef>
              <a:spcAft>
                <a:spcPts val="0"/>
              </a:spcAft>
              <a:buNone/>
            </a:pPr>
            <a:r>
              <a:t/>
            </a:r>
            <a:endParaRPr b="1" sz="1300">
              <a:solidFill>
                <a:schemeClr val="dk2"/>
              </a:solidFill>
            </a:endParaRPr>
          </a:p>
          <a:p>
            <a:pPr indent="0" lvl="0" marL="457200" rtl="0" algn="just">
              <a:spcBef>
                <a:spcPts val="0"/>
              </a:spcBef>
              <a:spcAft>
                <a:spcPts val="0"/>
              </a:spcAft>
              <a:buNone/>
            </a:pPr>
            <a:r>
              <a:t/>
            </a:r>
            <a:endParaRPr b="1" sz="1300">
              <a:solidFill>
                <a:schemeClr val="dk2"/>
              </a:solidFill>
            </a:endParaRPr>
          </a:p>
          <a:p>
            <a:pPr indent="-311150" lvl="0" marL="457200" rtl="0" algn="just">
              <a:spcBef>
                <a:spcPts val="0"/>
              </a:spcBef>
              <a:spcAft>
                <a:spcPts val="0"/>
              </a:spcAft>
              <a:buClr>
                <a:schemeClr val="dk2"/>
              </a:buClr>
              <a:buSzPts val="1300"/>
              <a:buChar char="●"/>
            </a:pPr>
            <a:r>
              <a:rPr b="1" lang="en" sz="1300">
                <a:solidFill>
                  <a:schemeClr val="dk2"/>
                </a:solidFill>
              </a:rPr>
              <a:t>Good Depiction of Blood vessel and Fluid Visualizations</a:t>
            </a:r>
            <a:endParaRPr b="1" sz="1300">
              <a:solidFill>
                <a:schemeClr val="dk2"/>
              </a:solidFill>
            </a:endParaRPr>
          </a:p>
          <a:p>
            <a:pPr indent="-311150" lvl="1" marL="914400" rtl="0" algn="just">
              <a:spcBef>
                <a:spcPts val="0"/>
              </a:spcBef>
              <a:spcAft>
                <a:spcPts val="0"/>
              </a:spcAft>
              <a:buSzPts val="1300"/>
              <a:buChar char="○"/>
            </a:pPr>
            <a:r>
              <a:rPr lang="en" sz="1300"/>
              <a:t>Used for </a:t>
            </a:r>
            <a:r>
              <a:rPr lang="en" sz="1300"/>
              <a:t>functional cardiac imaging, cerebrospinal fluid flow</a:t>
            </a:r>
            <a:endParaRPr sz="1300"/>
          </a:p>
        </p:txBody>
      </p:sp>
      <p:cxnSp>
        <p:nvCxnSpPr>
          <p:cNvPr id="365" name="Google Shape;365;g31beae06b0e_1_8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66" name="Google Shape;366;g31beae06b0e_1_83"/>
          <p:cNvPicPr preferRelativeResize="0"/>
          <p:nvPr/>
        </p:nvPicPr>
        <p:blipFill>
          <a:blip r:embed="rId3">
            <a:alphaModFix/>
          </a:blip>
          <a:stretch>
            <a:fillRect/>
          </a:stretch>
        </p:blipFill>
        <p:spPr>
          <a:xfrm>
            <a:off x="4860300" y="1246013"/>
            <a:ext cx="3762596" cy="1881275"/>
          </a:xfrm>
          <a:prstGeom prst="rect">
            <a:avLst/>
          </a:prstGeom>
          <a:solidFill>
            <a:srgbClr val="000000">
              <a:alpha val="41140"/>
            </a:srgbClr>
          </a:solidFill>
          <a:ln>
            <a:noFill/>
          </a:ln>
        </p:spPr>
      </p:pic>
      <p:sp>
        <p:nvSpPr>
          <p:cNvPr id="367" name="Google Shape;367;g31beae06b0e_1_83"/>
          <p:cNvSpPr txBox="1"/>
          <p:nvPr/>
        </p:nvSpPr>
        <p:spPr>
          <a:xfrm>
            <a:off x="4784225" y="3275300"/>
            <a:ext cx="37626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 6.  Non-contrast-enhanced SSFP MRA (left) contrast-enhanced  MRA (right) [d]</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1bdc173e9a_0_1"/>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73" name="Google Shape;373;g31bdc173e9a_0_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bSSFP</a:t>
            </a:r>
            <a:endParaRPr/>
          </a:p>
        </p:txBody>
      </p:sp>
      <p:sp>
        <p:nvSpPr>
          <p:cNvPr id="374" name="Google Shape;374;g31bdc173e9a_0_1"/>
          <p:cNvSpPr txBox="1"/>
          <p:nvPr>
            <p:ph idx="1" type="body"/>
          </p:nvPr>
        </p:nvSpPr>
        <p:spPr>
          <a:xfrm>
            <a:off x="938500" y="1246025"/>
            <a:ext cx="4068300" cy="30399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Char char="●"/>
            </a:pPr>
            <a:r>
              <a:rPr b="1" lang="en" sz="1300">
                <a:solidFill>
                  <a:schemeClr val="dk2"/>
                </a:solidFill>
              </a:rPr>
              <a:t>Susceptibility to Off-Resonance Effects: </a:t>
            </a:r>
            <a:endParaRPr b="1" sz="1300">
              <a:solidFill>
                <a:schemeClr val="dk2"/>
              </a:solidFill>
            </a:endParaRPr>
          </a:p>
          <a:p>
            <a:pPr indent="-311150" lvl="1" marL="914400" rtl="0" algn="just">
              <a:spcBef>
                <a:spcPts val="0"/>
              </a:spcBef>
              <a:spcAft>
                <a:spcPts val="0"/>
              </a:spcAft>
              <a:buSzPts val="1300"/>
              <a:buChar char="○"/>
            </a:pPr>
            <a:r>
              <a:rPr lang="en" sz="1300"/>
              <a:t>Banding </a:t>
            </a:r>
            <a:r>
              <a:rPr lang="en" sz="1300"/>
              <a:t>Artifacts</a:t>
            </a:r>
            <a:r>
              <a:rPr lang="en" sz="1300"/>
              <a:t> </a:t>
            </a:r>
            <a:br>
              <a:rPr lang="en" sz="1300"/>
            </a:br>
            <a:endParaRPr sz="1300"/>
          </a:p>
          <a:p>
            <a:pPr indent="-311150" lvl="1" marL="914400" rtl="0" algn="just">
              <a:spcBef>
                <a:spcPts val="0"/>
              </a:spcBef>
              <a:spcAft>
                <a:spcPts val="0"/>
              </a:spcAft>
              <a:buSzPts val="1300"/>
              <a:buChar char="○"/>
            </a:pPr>
            <a:r>
              <a:rPr lang="en" sz="1300"/>
              <a:t>Field Inhomogeneity Sensitivity</a:t>
            </a:r>
            <a:br>
              <a:rPr lang="en" sz="1300"/>
            </a:br>
            <a:endParaRPr sz="1300"/>
          </a:p>
          <a:p>
            <a:pPr indent="-311150" lvl="1" marL="914400" rtl="0" algn="just">
              <a:spcBef>
                <a:spcPts val="0"/>
              </a:spcBef>
              <a:spcAft>
                <a:spcPts val="0"/>
              </a:spcAft>
              <a:buSzPts val="1300"/>
              <a:buChar char="○"/>
            </a:pPr>
            <a:r>
              <a:rPr lang="en" sz="1300"/>
              <a:t>Can do phase cycling to </a:t>
            </a:r>
            <a:r>
              <a:rPr lang="en" sz="1300"/>
              <a:t>mitigate</a:t>
            </a:r>
            <a:r>
              <a:rPr lang="en" sz="1300"/>
              <a:t> </a:t>
            </a:r>
            <a:endParaRPr sz="1300"/>
          </a:p>
          <a:p>
            <a:pPr indent="0" lvl="0" marL="914400" rtl="0" algn="just">
              <a:spcBef>
                <a:spcPts val="0"/>
              </a:spcBef>
              <a:spcAft>
                <a:spcPts val="0"/>
              </a:spcAft>
              <a:buNone/>
            </a:pPr>
            <a:r>
              <a:t/>
            </a:r>
            <a:endParaRPr b="1" sz="1300"/>
          </a:p>
          <a:p>
            <a:pPr indent="0" lvl="0" marL="914400" rtl="0" algn="just">
              <a:spcBef>
                <a:spcPts val="0"/>
              </a:spcBef>
              <a:spcAft>
                <a:spcPts val="0"/>
              </a:spcAft>
              <a:buNone/>
            </a:pPr>
            <a:r>
              <a:t/>
            </a:r>
            <a:endParaRPr b="1" sz="1300"/>
          </a:p>
          <a:p>
            <a:pPr indent="-311150" lvl="0" marL="457200" rtl="0" algn="just">
              <a:spcBef>
                <a:spcPts val="0"/>
              </a:spcBef>
              <a:spcAft>
                <a:spcPts val="0"/>
              </a:spcAft>
              <a:buClr>
                <a:schemeClr val="dk2"/>
              </a:buClr>
              <a:buSzPts val="1300"/>
              <a:buChar char="●"/>
            </a:pPr>
            <a:r>
              <a:rPr b="1" lang="en" sz="1300">
                <a:solidFill>
                  <a:schemeClr val="dk2"/>
                </a:solidFill>
              </a:rPr>
              <a:t>B1 </a:t>
            </a:r>
            <a:r>
              <a:rPr b="1" lang="en" sz="1300">
                <a:solidFill>
                  <a:schemeClr val="dk2"/>
                </a:solidFill>
              </a:rPr>
              <a:t>Inhomogeneity</a:t>
            </a:r>
            <a:r>
              <a:rPr b="1" lang="en" sz="1300">
                <a:solidFill>
                  <a:schemeClr val="dk2"/>
                </a:solidFill>
              </a:rPr>
              <a:t> and Flip Angle Variations:</a:t>
            </a:r>
            <a:endParaRPr b="1" sz="1300">
              <a:solidFill>
                <a:schemeClr val="dk2"/>
              </a:solidFill>
            </a:endParaRPr>
          </a:p>
          <a:p>
            <a:pPr indent="-311150" lvl="1" marL="914400" rtl="0" algn="just">
              <a:spcBef>
                <a:spcPts val="0"/>
              </a:spcBef>
              <a:spcAft>
                <a:spcPts val="0"/>
              </a:spcAft>
              <a:buSzPts val="1300"/>
              <a:buChar char="○"/>
            </a:pPr>
            <a:r>
              <a:rPr lang="en" sz="1300"/>
              <a:t>Non-Uniform Flip Angles </a:t>
            </a:r>
            <a:endParaRPr sz="1300"/>
          </a:p>
          <a:p>
            <a:pPr indent="0" lvl="0" marL="457200" rtl="0" algn="just">
              <a:spcBef>
                <a:spcPts val="0"/>
              </a:spcBef>
              <a:spcAft>
                <a:spcPts val="0"/>
              </a:spcAft>
              <a:buNone/>
            </a:pPr>
            <a:r>
              <a:t/>
            </a:r>
            <a:endParaRPr b="1" sz="1300"/>
          </a:p>
          <a:p>
            <a:pPr indent="0" lvl="0" marL="457200" rtl="0" algn="just">
              <a:spcBef>
                <a:spcPts val="0"/>
              </a:spcBef>
              <a:spcAft>
                <a:spcPts val="0"/>
              </a:spcAft>
              <a:buNone/>
            </a:pPr>
            <a:r>
              <a:t/>
            </a:r>
            <a:endParaRPr b="1" sz="1300"/>
          </a:p>
          <a:p>
            <a:pPr indent="-311150" lvl="0" marL="457200" rtl="0" algn="just">
              <a:spcBef>
                <a:spcPts val="0"/>
              </a:spcBef>
              <a:spcAft>
                <a:spcPts val="0"/>
              </a:spcAft>
              <a:buClr>
                <a:schemeClr val="dk2"/>
              </a:buClr>
              <a:buSzPts val="1300"/>
              <a:buChar char="●"/>
            </a:pPr>
            <a:r>
              <a:rPr b="1" lang="en" sz="1300">
                <a:solidFill>
                  <a:schemeClr val="dk2"/>
                </a:solidFill>
              </a:rPr>
              <a:t>Need to do advanced shimming</a:t>
            </a:r>
            <a:endParaRPr b="1" sz="1300"/>
          </a:p>
        </p:txBody>
      </p:sp>
      <p:cxnSp>
        <p:nvCxnSpPr>
          <p:cNvPr id="375" name="Google Shape;375;g31bdc173e9a_0_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76" name="Google Shape;376;g31bdc173e9a_0_1"/>
          <p:cNvPicPr preferRelativeResize="0"/>
          <p:nvPr/>
        </p:nvPicPr>
        <p:blipFill rotWithShape="1">
          <a:blip r:embed="rId3">
            <a:alphaModFix/>
          </a:blip>
          <a:srcRect b="0" l="14299" r="43067" t="76526"/>
          <a:stretch/>
        </p:blipFill>
        <p:spPr>
          <a:xfrm>
            <a:off x="5148025" y="285772"/>
            <a:ext cx="2962574" cy="1782548"/>
          </a:xfrm>
          <a:prstGeom prst="rect">
            <a:avLst/>
          </a:prstGeom>
          <a:noFill/>
          <a:ln>
            <a:noFill/>
          </a:ln>
        </p:spPr>
      </p:pic>
      <p:sp>
        <p:nvSpPr>
          <p:cNvPr id="377" name="Google Shape;377;g31bdc173e9a_0_1"/>
          <p:cNvSpPr txBox="1"/>
          <p:nvPr/>
        </p:nvSpPr>
        <p:spPr>
          <a:xfrm>
            <a:off x="4852700" y="4418300"/>
            <a:ext cx="35532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pic>
        <p:nvPicPr>
          <p:cNvPr id="378" name="Google Shape;378;g31bdc173e9a_0_1"/>
          <p:cNvPicPr preferRelativeResize="0"/>
          <p:nvPr/>
        </p:nvPicPr>
        <p:blipFill rotWithShape="1">
          <a:blip r:embed="rId3">
            <a:alphaModFix/>
          </a:blip>
          <a:srcRect b="50828" l="14299" r="43067" t="23244"/>
          <a:stretch/>
        </p:blipFill>
        <p:spPr>
          <a:xfrm>
            <a:off x="5148025" y="2335025"/>
            <a:ext cx="2962574" cy="1968978"/>
          </a:xfrm>
          <a:prstGeom prst="rect">
            <a:avLst/>
          </a:prstGeom>
          <a:noFill/>
          <a:ln>
            <a:noFill/>
          </a:ln>
        </p:spPr>
      </p:pic>
      <p:sp>
        <p:nvSpPr>
          <p:cNvPr id="379" name="Google Shape;379;g31bdc173e9a_0_1"/>
          <p:cNvSpPr txBox="1"/>
          <p:nvPr/>
        </p:nvSpPr>
        <p:spPr>
          <a:xfrm>
            <a:off x="5148063" y="4347950"/>
            <a:ext cx="29625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 7.  Without shimmed field (top) and with shimmed field (bottom) [e]</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1bdc173e9a_0_6"/>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5" name="Google Shape;385;g31bdc173e9a_0_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Off-Resonance Effects and Phase Cycling</a:t>
            </a:r>
            <a:endParaRPr/>
          </a:p>
        </p:txBody>
      </p:sp>
      <p:sp>
        <p:nvSpPr>
          <p:cNvPr id="386" name="Google Shape;386;g31bdc173e9a_0_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eries of RF pulse phases that differ by specific increments (usually 90° or 180°) between successive RF pulses in the sequence. → Dephase the signal that contribute to artifacts</a:t>
            </a:r>
            <a:endParaRPr/>
          </a:p>
          <a:p>
            <a:pPr indent="0" lvl="0" marL="0" rtl="0" algn="l">
              <a:spcBef>
                <a:spcPts val="0"/>
              </a:spcBef>
              <a:spcAft>
                <a:spcPts val="0"/>
              </a:spcAft>
              <a:buNone/>
            </a:pPr>
            <a:r>
              <a:t/>
            </a:r>
            <a:endParaRPr/>
          </a:p>
        </p:txBody>
      </p:sp>
      <p:cxnSp>
        <p:nvCxnSpPr>
          <p:cNvPr id="387" name="Google Shape;387;g31bdc173e9a_0_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88" name="Google Shape;388;g31bdc173e9a_0_6"/>
          <p:cNvPicPr preferRelativeResize="0"/>
          <p:nvPr/>
        </p:nvPicPr>
        <p:blipFill>
          <a:blip r:embed="rId3">
            <a:alphaModFix/>
          </a:blip>
          <a:stretch>
            <a:fillRect/>
          </a:stretch>
        </p:blipFill>
        <p:spPr>
          <a:xfrm>
            <a:off x="2610475" y="1953475"/>
            <a:ext cx="3996251" cy="2912000"/>
          </a:xfrm>
          <a:prstGeom prst="rect">
            <a:avLst/>
          </a:prstGeom>
          <a:noFill/>
          <a:ln>
            <a:noFill/>
          </a:ln>
        </p:spPr>
      </p:pic>
      <p:sp>
        <p:nvSpPr>
          <p:cNvPr id="389" name="Google Shape;389;g31bdc173e9a_0_6"/>
          <p:cNvSpPr txBox="1"/>
          <p:nvPr/>
        </p:nvSpPr>
        <p:spPr>
          <a:xfrm>
            <a:off x="3148200" y="47892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Generated as part of our simulation</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18e022766d_0_235"/>
          <p:cNvSpPr/>
          <p:nvPr/>
        </p:nvSpPr>
        <p:spPr>
          <a:xfrm>
            <a:off x="-190500" y="-219800"/>
            <a:ext cx="9598200" cy="55539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95" name="Google Shape;395;g318e022766d_0_235"/>
          <p:cNvSpPr/>
          <p:nvPr/>
        </p:nvSpPr>
        <p:spPr>
          <a:xfrm>
            <a:off x="0" y="0"/>
            <a:ext cx="9144000" cy="51435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96" name="Google Shape;396;g318e022766d_0_23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References</a:t>
            </a:r>
            <a:endParaRPr/>
          </a:p>
        </p:txBody>
      </p:sp>
      <p:sp>
        <p:nvSpPr>
          <p:cNvPr id="397" name="Google Shape;397;g318e022766d_0_235"/>
          <p:cNvSpPr txBox="1"/>
          <p:nvPr>
            <p:ph idx="1" type="body"/>
          </p:nvPr>
        </p:nvSpPr>
        <p:spPr>
          <a:xfrm>
            <a:off x="938500" y="1030125"/>
            <a:ext cx="7243200" cy="339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t>[1] Ex Vivo Porcine Heart DT MRI Dataset</a:t>
            </a:r>
            <a:endParaRPr sz="1000"/>
          </a:p>
          <a:p>
            <a:pPr indent="0" lvl="0" marL="0" rtl="0" algn="just">
              <a:spcBef>
                <a:spcPts val="0"/>
              </a:spcBef>
              <a:spcAft>
                <a:spcPts val="0"/>
              </a:spcAft>
              <a:buNone/>
            </a:pPr>
            <a:r>
              <a:rPr lang="en" sz="1000"/>
              <a:t>Accessed from: https://med.stanford.edu/cmrgroup/data/ex_vivo_dt_mri.html Accessed on: 11/19/2024</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[2] Bieri, Oliver, and Klaus Scheffler. "Fundamentals of balanced steady state free precession MRI." Journal of Magnetic Resonance Imaging 38.1 (2013): 2-11.</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[3] https://mriquestions.com/ssfp-mra.html#/</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[4] Feng, Xue et al. “Non-Cartesian balanced steady-state free precession pulse sequences for real-time cardiac MRI.” Magnetic resonance in medicine vol. 75,4 (2016): 1546-55. doi:10.1002/mrm.25738</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[5] https://mriquestions.com/k-space-trajectories.html#/</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[6] Zhou, Ziwu, et al. "Golden‐ratio rotated stack‐of‐stars acquisition for improved volumetric MRI." Magnetic resonance in medicine 78.6 (2017): 2290-2298.</a:t>
            </a:r>
            <a:endParaRPr sz="1000"/>
          </a:p>
          <a:p>
            <a:pPr indent="0" lvl="0" marL="0" rtl="0" algn="l">
              <a:spcBef>
                <a:spcPts val="0"/>
              </a:spcBef>
              <a:spcAft>
                <a:spcPts val="0"/>
              </a:spcAft>
              <a:buNone/>
            </a:pPr>
            <a:r>
              <a:t/>
            </a:r>
            <a:endParaRPr sz="1000"/>
          </a:p>
          <a:p>
            <a:pPr indent="0" lvl="0" marL="0" rtl="0" algn="l">
              <a:lnSpc>
                <a:spcPct val="100000"/>
              </a:lnSpc>
              <a:spcBef>
                <a:spcPts val="0"/>
              </a:spcBef>
              <a:spcAft>
                <a:spcPts val="0"/>
              </a:spcAft>
              <a:buNone/>
            </a:pPr>
            <a:r>
              <a:t/>
            </a:r>
            <a:endParaRPr sz="1000"/>
          </a:p>
        </p:txBody>
      </p:sp>
      <p:cxnSp>
        <p:nvCxnSpPr>
          <p:cNvPr id="398" name="Google Shape;398;g318e022766d_0_23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1cd37da0cc_1_48"/>
          <p:cNvSpPr/>
          <p:nvPr/>
        </p:nvSpPr>
        <p:spPr>
          <a:xfrm>
            <a:off x="-190500" y="-219800"/>
            <a:ext cx="9598200" cy="55539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04" name="Google Shape;404;g31cd37da0cc_1_48"/>
          <p:cNvSpPr/>
          <p:nvPr/>
        </p:nvSpPr>
        <p:spPr>
          <a:xfrm>
            <a:off x="0" y="0"/>
            <a:ext cx="9144000" cy="51435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https://github.com/186shades/mri-bSSFP-simulation</a:t>
            </a:r>
            <a:endParaRPr>
              <a:latin typeface="Montserrat"/>
              <a:ea typeface="Montserrat"/>
              <a:cs typeface="Montserrat"/>
              <a:sym typeface="Montserrat"/>
            </a:endParaRPr>
          </a:p>
        </p:txBody>
      </p:sp>
      <p:sp>
        <p:nvSpPr>
          <p:cNvPr id="405" name="Google Shape;405;g31cd37da0cc_1_48"/>
          <p:cNvSpPr txBox="1"/>
          <p:nvPr>
            <p:ph type="title"/>
          </p:nvPr>
        </p:nvSpPr>
        <p:spPr>
          <a:xfrm>
            <a:off x="938500" y="445025"/>
            <a:ext cx="4629300" cy="5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Images</a:t>
            </a:r>
            <a:endParaRPr/>
          </a:p>
        </p:txBody>
      </p:sp>
      <p:sp>
        <p:nvSpPr>
          <p:cNvPr id="406" name="Google Shape;406;g31cd37da0cc_1_48"/>
          <p:cNvSpPr txBox="1"/>
          <p:nvPr>
            <p:ph idx="1" type="body"/>
          </p:nvPr>
        </p:nvSpPr>
        <p:spPr>
          <a:xfrm>
            <a:off x="938500" y="1030125"/>
            <a:ext cx="7108800" cy="128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t>[a] https://radiopaedia.org/articles/gradient-echo-sequences-1?lang=us</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[b] https://mriquestions.com/how-is-signal-higher.html#/</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[c] Overview of MRI Pulse Sequences and Image Acquisition - N. Yanasak, PhD Department of Radiology and Imaging Augusta University - </a:t>
            </a:r>
            <a:r>
              <a:rPr lang="en" sz="1000" u="sng">
                <a:solidFill>
                  <a:schemeClr val="hlink"/>
                </a:solidFill>
                <a:hlinkClick r:id="rId3"/>
              </a:rPr>
              <a:t>https://amos3.aapm.org/abstracts/pdf/127-35665-418554-127775-1650906372.pdf</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[d] Hartung, Michael P., Thomas M. Grist, and Christopher J. François. "Magnetic resonance angiography: current status and future directions." </a:t>
            </a:r>
            <a:r>
              <a:rPr i="1" lang="en" sz="1000"/>
              <a:t>Journal of Cardiovascular Magnetic Resonance</a:t>
            </a:r>
            <a:r>
              <a:rPr lang="en" sz="1000"/>
              <a:t> 13.1 (2011): 19.</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[e] Roeloffs, Volkert, et al. "Frequency‐modulated SSFP with radial sampling and subspace reconstruction: A time‐efficient alternative to phase‐cycled bSSFP." </a:t>
            </a:r>
            <a:r>
              <a:rPr i="1" lang="en" sz="1000"/>
              <a:t>Magnetic Resonance in Medicine</a:t>
            </a:r>
            <a:r>
              <a:rPr lang="en" sz="1000"/>
              <a:t> 81.3 (2019): 1566-1579.</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[f] Hu, Houchun H., et al. "Post-contrast T1-weighted spine 3T MRI in children using a golden-angle radial acquisition." </a:t>
            </a:r>
            <a:r>
              <a:rPr i="1" lang="en" sz="1000"/>
              <a:t>Neuroradiology</a:t>
            </a:r>
            <a:r>
              <a:rPr lang="en" sz="1000"/>
              <a:t> 61 (2019): 341-349.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lnSpc>
                <a:spcPct val="100000"/>
              </a:lnSpc>
              <a:spcBef>
                <a:spcPts val="0"/>
              </a:spcBef>
              <a:spcAft>
                <a:spcPts val="0"/>
              </a:spcAft>
              <a:buNone/>
            </a:pPr>
            <a:r>
              <a:t/>
            </a:r>
            <a:endParaRPr sz="1000"/>
          </a:p>
        </p:txBody>
      </p:sp>
      <p:cxnSp>
        <p:nvCxnSpPr>
          <p:cNvPr id="407" name="Google Shape;407;g31cd37da0cc_1_4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408" name="Google Shape;408;g31cd37da0cc_1_48"/>
          <p:cNvSpPr txBox="1"/>
          <p:nvPr>
            <p:ph type="title"/>
          </p:nvPr>
        </p:nvSpPr>
        <p:spPr>
          <a:xfrm>
            <a:off x="938500" y="3767225"/>
            <a:ext cx="4716900" cy="5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Our Code</a:t>
            </a:r>
            <a:endParaRPr/>
          </a:p>
        </p:txBody>
      </p:sp>
      <p:sp>
        <p:nvSpPr>
          <p:cNvPr id="409" name="Google Shape;409;g31cd37da0cc_1_48"/>
          <p:cNvSpPr txBox="1"/>
          <p:nvPr>
            <p:ph idx="1" type="body"/>
          </p:nvPr>
        </p:nvSpPr>
        <p:spPr>
          <a:xfrm>
            <a:off x="938500" y="4266875"/>
            <a:ext cx="5348700" cy="83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u="sng">
                <a:solidFill>
                  <a:schemeClr val="hlink"/>
                </a:solidFill>
                <a:hlinkClick r:id="rId4"/>
              </a:rPr>
              <a:t>https://github.com/186shades/mri-bSSFP-simulation</a:t>
            </a:r>
            <a:endParaRPr sz="1000"/>
          </a:p>
          <a:p>
            <a:pPr indent="0" lvl="0" marL="0" rtl="0" algn="l">
              <a:lnSpc>
                <a:spcPct val="100000"/>
              </a:lnSpc>
              <a:spcBef>
                <a:spcPts val="0"/>
              </a:spcBef>
              <a:spcAft>
                <a:spcPts val="0"/>
              </a:spcAft>
              <a:buNone/>
            </a:pPr>
            <a:r>
              <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18e022766d_0_206"/>
          <p:cNvSpPr/>
          <p:nvPr/>
        </p:nvSpPr>
        <p:spPr>
          <a:xfrm>
            <a:off x="-190500" y="-219800"/>
            <a:ext cx="9598200" cy="55539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415" name="Google Shape;415;g318e022766d_0_206"/>
          <p:cNvPicPr preferRelativeResize="0"/>
          <p:nvPr/>
        </p:nvPicPr>
        <p:blipFill>
          <a:blip r:embed="rId3">
            <a:alphaModFix/>
          </a:blip>
          <a:stretch>
            <a:fillRect/>
          </a:stretch>
        </p:blipFill>
        <p:spPr>
          <a:xfrm>
            <a:off x="477450" y="3164625"/>
            <a:ext cx="3834900" cy="1193080"/>
          </a:xfrm>
          <a:prstGeom prst="rect">
            <a:avLst/>
          </a:prstGeom>
          <a:solidFill>
            <a:srgbClr val="000000">
              <a:alpha val="41140"/>
            </a:srgbClr>
          </a:solidFill>
          <a:ln>
            <a:noFill/>
          </a:ln>
        </p:spPr>
      </p:pic>
      <p:sp>
        <p:nvSpPr>
          <p:cNvPr id="416" name="Google Shape;416;g318e022766d_0_206"/>
          <p:cNvSpPr/>
          <p:nvPr/>
        </p:nvSpPr>
        <p:spPr>
          <a:xfrm>
            <a:off x="0" y="0"/>
            <a:ext cx="9144000" cy="5143500"/>
          </a:xfrm>
          <a:prstGeom prst="rect">
            <a:avLst/>
          </a:prstGeom>
          <a:solidFill>
            <a:srgbClr val="000000">
              <a:alpha val="41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17" name="Google Shape;417;g318e022766d_0_206"/>
          <p:cNvSpPr txBox="1"/>
          <p:nvPr>
            <p:ph type="title"/>
          </p:nvPr>
        </p:nvSpPr>
        <p:spPr>
          <a:xfrm>
            <a:off x="1852649" y="2272350"/>
            <a:ext cx="5438700"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5000"/>
              <a:t>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1beae06b0e_1_20"/>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80" name="Google Shape;180;g31beae06b0e_1_20"/>
          <p:cNvSpPr txBox="1"/>
          <p:nvPr>
            <p:ph type="title"/>
          </p:nvPr>
        </p:nvSpPr>
        <p:spPr>
          <a:xfrm>
            <a:off x="938500" y="445025"/>
            <a:ext cx="665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is a Steady-State Signal?</a:t>
            </a:r>
            <a:endParaRPr/>
          </a:p>
        </p:txBody>
      </p:sp>
      <p:cxnSp>
        <p:nvCxnSpPr>
          <p:cNvPr id="181" name="Google Shape;181;g31beae06b0e_1_2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182" name="Google Shape;182;g31beae06b0e_1_20"/>
          <p:cNvPicPr preferRelativeResize="0"/>
          <p:nvPr/>
        </p:nvPicPr>
        <p:blipFill>
          <a:blip r:embed="rId3">
            <a:alphaModFix/>
          </a:blip>
          <a:stretch>
            <a:fillRect/>
          </a:stretch>
        </p:blipFill>
        <p:spPr>
          <a:xfrm>
            <a:off x="4670500" y="1668113"/>
            <a:ext cx="3937425" cy="1807287"/>
          </a:xfrm>
          <a:prstGeom prst="rect">
            <a:avLst/>
          </a:prstGeom>
          <a:noFill/>
          <a:ln cap="flat" cmpd="sng" w="9525">
            <a:solidFill>
              <a:schemeClr val="dk2"/>
            </a:solidFill>
            <a:prstDash val="solid"/>
            <a:round/>
            <a:headEnd len="sm" w="sm" type="none"/>
            <a:tailEnd len="sm" w="sm" type="none"/>
          </a:ln>
        </p:spPr>
      </p:pic>
      <p:sp>
        <p:nvSpPr>
          <p:cNvPr id="183" name="Google Shape;183;g31beae06b0e_1_20"/>
          <p:cNvSpPr txBox="1"/>
          <p:nvPr/>
        </p:nvSpPr>
        <p:spPr>
          <a:xfrm>
            <a:off x="5028513" y="351530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Figure 3. Steady State Magnetization [b]</a:t>
            </a:r>
            <a:endParaRPr b="1" sz="1100">
              <a:solidFill>
                <a:srgbClr val="F8F9FB"/>
              </a:solidFill>
              <a:latin typeface="Karla"/>
              <a:ea typeface="Karla"/>
              <a:cs typeface="Karla"/>
              <a:sym typeface="Karla"/>
            </a:endParaRPr>
          </a:p>
        </p:txBody>
      </p:sp>
      <p:sp>
        <p:nvSpPr>
          <p:cNvPr id="184" name="Google Shape;184;g31beae06b0e_1_20"/>
          <p:cNvSpPr txBox="1"/>
          <p:nvPr/>
        </p:nvSpPr>
        <p:spPr>
          <a:xfrm>
            <a:off x="636950" y="1417425"/>
            <a:ext cx="3541500" cy="346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Rapid &amp; Periodic RF</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Balance Between Excitation and Relaxation</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Time to reach Steady-State</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Signal Dependence on T1, T2, TR &amp; Flip angle </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rPr b="1" lang="en">
                <a:solidFill>
                  <a:schemeClr val="dk2"/>
                </a:solidFill>
                <a:latin typeface="Montserrat"/>
                <a:ea typeface="Montserrat"/>
                <a:cs typeface="Montserrat"/>
                <a:sym typeface="Montserrat"/>
              </a:rPr>
              <a:t>(&lt; 90</a:t>
            </a:r>
            <a:r>
              <a:rPr b="1" baseline="30000" lang="en">
                <a:solidFill>
                  <a:schemeClr val="dk2"/>
                </a:solidFill>
                <a:latin typeface="Montserrat"/>
                <a:ea typeface="Montserrat"/>
                <a:cs typeface="Montserrat"/>
                <a:sym typeface="Montserrat"/>
              </a:rPr>
              <a:t>0</a:t>
            </a:r>
            <a:r>
              <a:rPr b="1" lang="en">
                <a:solidFill>
                  <a:schemeClr val="dk2"/>
                </a:solidFill>
                <a:latin typeface="Montserrat"/>
                <a:ea typeface="Montserrat"/>
                <a:cs typeface="Montserrat"/>
                <a:sym typeface="Montserrat"/>
              </a:rPr>
              <a:t> for higher overall signal)</a:t>
            </a:r>
            <a:endParaRPr b="1">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1beae06b0e_1_14"/>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0" name="Google Shape;190;g31beae06b0e_1_14"/>
          <p:cNvSpPr txBox="1"/>
          <p:nvPr>
            <p:ph type="title"/>
          </p:nvPr>
        </p:nvSpPr>
        <p:spPr>
          <a:xfrm>
            <a:off x="938500" y="445025"/>
            <a:ext cx="665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What are Balanced Gradients?</a:t>
            </a:r>
            <a:endParaRPr/>
          </a:p>
        </p:txBody>
      </p:sp>
      <p:cxnSp>
        <p:nvCxnSpPr>
          <p:cNvPr id="191" name="Google Shape;191;g31beae06b0e_1_1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192" name="Google Shape;192;g31beae06b0e_1_14"/>
          <p:cNvSpPr txBox="1"/>
          <p:nvPr/>
        </p:nvSpPr>
        <p:spPr>
          <a:xfrm>
            <a:off x="1080800" y="1284125"/>
            <a:ext cx="3956700" cy="363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+ve &amp; -ve Gradient Lobes cancel out over TR </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Across all 3 axes: </a:t>
            </a:r>
            <a:br>
              <a:rPr b="1" lang="en">
                <a:solidFill>
                  <a:schemeClr val="dk2"/>
                </a:solidFill>
                <a:latin typeface="Montserrat"/>
                <a:ea typeface="Montserrat"/>
                <a:cs typeface="Montserrat"/>
                <a:sym typeface="Montserrat"/>
              </a:rPr>
            </a:br>
            <a:r>
              <a:rPr b="1" lang="en">
                <a:solidFill>
                  <a:schemeClr val="dk2"/>
                </a:solidFill>
                <a:latin typeface="Montserrat"/>
                <a:ea typeface="Montserrat"/>
                <a:cs typeface="Montserrat"/>
                <a:sym typeface="Montserrat"/>
              </a:rPr>
              <a:t>slice-selection, phase encoding, frequency encoding</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Refocus dephasing caused by gradient fields</a:t>
            </a:r>
            <a:endParaRPr b="1">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Preserving coherent transverse magnetization across successive TRs</a:t>
            </a:r>
            <a:endParaRPr b="1">
              <a:solidFill>
                <a:schemeClr val="dk2"/>
              </a:solidFill>
              <a:latin typeface="Montserrat"/>
              <a:ea typeface="Montserrat"/>
              <a:cs typeface="Montserrat"/>
              <a:sym typeface="Montserrat"/>
            </a:endParaRPr>
          </a:p>
        </p:txBody>
      </p:sp>
      <p:pic>
        <p:nvPicPr>
          <p:cNvPr id="193" name="Google Shape;193;g31beae06b0e_1_14"/>
          <p:cNvPicPr preferRelativeResize="0"/>
          <p:nvPr/>
        </p:nvPicPr>
        <p:blipFill>
          <a:blip r:embed="rId3">
            <a:alphaModFix/>
          </a:blip>
          <a:stretch>
            <a:fillRect/>
          </a:stretch>
        </p:blipFill>
        <p:spPr>
          <a:xfrm>
            <a:off x="5037550" y="1135500"/>
            <a:ext cx="1315567" cy="467125"/>
          </a:xfrm>
          <a:prstGeom prst="rect">
            <a:avLst/>
          </a:prstGeom>
          <a:noFill/>
          <a:ln cap="flat" cmpd="sng" w="9525">
            <a:solidFill>
              <a:schemeClr val="dk2"/>
            </a:solidFill>
            <a:prstDash val="solid"/>
            <a:round/>
            <a:headEnd len="sm" w="sm" type="none"/>
            <a:tailEnd len="sm" w="sm" type="none"/>
          </a:ln>
        </p:spPr>
      </p:pic>
      <p:pic>
        <p:nvPicPr>
          <p:cNvPr id="194" name="Google Shape;194;g31beae06b0e_1_14"/>
          <p:cNvPicPr preferRelativeResize="0"/>
          <p:nvPr/>
        </p:nvPicPr>
        <p:blipFill>
          <a:blip r:embed="rId4">
            <a:alphaModFix/>
          </a:blip>
          <a:stretch>
            <a:fillRect/>
          </a:stretch>
        </p:blipFill>
        <p:spPr>
          <a:xfrm>
            <a:off x="5037550" y="1699125"/>
            <a:ext cx="3724723" cy="2808100"/>
          </a:xfrm>
          <a:prstGeom prst="rect">
            <a:avLst/>
          </a:prstGeom>
          <a:noFill/>
          <a:ln cap="flat" cmpd="sng" w="9525">
            <a:solidFill>
              <a:schemeClr val="dk2"/>
            </a:solidFill>
            <a:prstDash val="solid"/>
            <a:round/>
            <a:headEnd len="sm" w="sm" type="none"/>
            <a:tailEnd len="sm" w="sm" type="none"/>
          </a:ln>
        </p:spPr>
      </p:pic>
      <p:sp>
        <p:nvSpPr>
          <p:cNvPr id="195" name="Google Shape;195;g31beae06b0e_1_14"/>
          <p:cNvSpPr txBox="1"/>
          <p:nvPr/>
        </p:nvSpPr>
        <p:spPr>
          <a:xfrm>
            <a:off x="5358588" y="4507225"/>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Figure 4. Balanced Gradients [c]</a:t>
            </a:r>
            <a:endParaRPr b="1" sz="1100">
              <a:solidFill>
                <a:srgbClr val="F8F9FB"/>
              </a:solidFill>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beae06b0e_1_26"/>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01" name="Google Shape;201;g31beae06b0e_1_26"/>
          <p:cNvSpPr txBox="1"/>
          <p:nvPr>
            <p:ph idx="1" type="body"/>
          </p:nvPr>
        </p:nvSpPr>
        <p:spPr>
          <a:xfrm>
            <a:off x="938500" y="1294300"/>
            <a:ext cx="4883400" cy="17982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Montserrat"/>
              <a:buChar char="●"/>
            </a:pPr>
            <a:r>
              <a:rPr b="1" lang="en" sz="1400">
                <a:solidFill>
                  <a:schemeClr val="dk2"/>
                </a:solidFill>
              </a:rPr>
              <a:t>bSSFP signal is proportional to the T2/T1 ratio of tissues</a:t>
            </a:r>
            <a:endParaRPr b="1" sz="1400">
              <a:solidFill>
                <a:schemeClr val="dk2"/>
              </a:solidFill>
            </a:endParaRPr>
          </a:p>
          <a:p>
            <a:pPr indent="0" lvl="0" marL="457200" marR="0" rtl="0" algn="l">
              <a:lnSpc>
                <a:spcPct val="100000"/>
              </a:lnSpc>
              <a:spcBef>
                <a:spcPts val="0"/>
              </a:spcBef>
              <a:spcAft>
                <a:spcPts val="0"/>
              </a:spcAft>
              <a:buNone/>
            </a:pPr>
            <a:r>
              <a:t/>
            </a:r>
            <a:endParaRPr b="1" sz="1400">
              <a:solidFill>
                <a:schemeClr val="dk2"/>
              </a:solidFill>
            </a:endParaRPr>
          </a:p>
          <a:p>
            <a:pPr indent="-317500" lvl="0" marL="457200" marR="0" rtl="0" algn="l">
              <a:lnSpc>
                <a:spcPct val="100000"/>
              </a:lnSpc>
              <a:spcBef>
                <a:spcPts val="0"/>
              </a:spcBef>
              <a:spcAft>
                <a:spcPts val="0"/>
              </a:spcAft>
              <a:buClr>
                <a:schemeClr val="dk2"/>
              </a:buClr>
              <a:buSzPts val="1400"/>
              <a:buFont typeface="Montserrat"/>
              <a:buChar char="●"/>
            </a:pPr>
            <a:r>
              <a:rPr b="1" lang="en" sz="1400">
                <a:solidFill>
                  <a:schemeClr val="dk2"/>
                </a:solidFill>
              </a:rPr>
              <a:t>Higher</a:t>
            </a:r>
            <a:r>
              <a:rPr b="1" lang="en" sz="1400">
                <a:solidFill>
                  <a:schemeClr val="dk2"/>
                </a:solidFill>
              </a:rPr>
              <a:t> ratio = better contrast</a:t>
            </a:r>
            <a:endParaRPr b="1" sz="1400">
              <a:solidFill>
                <a:schemeClr val="dk2"/>
              </a:solidFill>
            </a:endParaRPr>
          </a:p>
          <a:p>
            <a:pPr indent="0" lvl="0" marL="457200" marR="0" rtl="0" algn="l">
              <a:lnSpc>
                <a:spcPct val="100000"/>
              </a:lnSpc>
              <a:spcBef>
                <a:spcPts val="0"/>
              </a:spcBef>
              <a:spcAft>
                <a:spcPts val="0"/>
              </a:spcAft>
              <a:buNone/>
            </a:pPr>
            <a:r>
              <a:t/>
            </a:r>
            <a:endParaRPr b="1" sz="1400">
              <a:solidFill>
                <a:schemeClr val="dk2"/>
              </a:solidFill>
            </a:endParaRPr>
          </a:p>
          <a:p>
            <a:pPr indent="-317500" lvl="0" marL="457200" marR="0" rtl="0" algn="l">
              <a:lnSpc>
                <a:spcPct val="100000"/>
              </a:lnSpc>
              <a:spcBef>
                <a:spcPts val="0"/>
              </a:spcBef>
              <a:spcAft>
                <a:spcPts val="0"/>
              </a:spcAft>
              <a:buClr>
                <a:schemeClr val="dk2"/>
              </a:buClr>
              <a:buSzPts val="1400"/>
              <a:buFont typeface="Montserrat"/>
              <a:buChar char="●"/>
            </a:pPr>
            <a:r>
              <a:rPr b="1" lang="en" sz="1400">
                <a:solidFill>
                  <a:schemeClr val="dk2"/>
                </a:solidFill>
              </a:rPr>
              <a:t>Strong and stable signal with high SNR</a:t>
            </a:r>
            <a:endParaRPr b="1" sz="1400">
              <a:solidFill>
                <a:schemeClr val="dk2"/>
              </a:solidFill>
            </a:endParaRPr>
          </a:p>
        </p:txBody>
      </p:sp>
      <p:sp>
        <p:nvSpPr>
          <p:cNvPr id="202" name="Google Shape;202;g31beae06b0e_1_26"/>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Effects of T2/T1 Ratio on Signal Strength</a:t>
            </a:r>
            <a:endParaRPr/>
          </a:p>
        </p:txBody>
      </p:sp>
      <p:cxnSp>
        <p:nvCxnSpPr>
          <p:cNvPr id="203" name="Google Shape;203;g31beae06b0e_1_2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04" name="Google Shape;204;g31beae06b0e_1_26"/>
          <p:cNvPicPr preferRelativeResize="0"/>
          <p:nvPr/>
        </p:nvPicPr>
        <p:blipFill>
          <a:blip r:embed="rId3">
            <a:alphaModFix/>
          </a:blip>
          <a:stretch>
            <a:fillRect/>
          </a:stretch>
        </p:blipFill>
        <p:spPr>
          <a:xfrm>
            <a:off x="4020625" y="3138450"/>
            <a:ext cx="4518494" cy="1634850"/>
          </a:xfrm>
          <a:prstGeom prst="rect">
            <a:avLst/>
          </a:prstGeom>
          <a:noFill/>
          <a:ln>
            <a:noFill/>
          </a:ln>
        </p:spPr>
      </p:pic>
      <p:pic>
        <p:nvPicPr>
          <p:cNvPr id="205" name="Google Shape;205;g31beae06b0e_1_26"/>
          <p:cNvPicPr preferRelativeResize="0"/>
          <p:nvPr/>
        </p:nvPicPr>
        <p:blipFill>
          <a:blip r:embed="rId4">
            <a:alphaModFix/>
          </a:blip>
          <a:stretch>
            <a:fillRect/>
          </a:stretch>
        </p:blipFill>
        <p:spPr>
          <a:xfrm>
            <a:off x="1429578" y="3138450"/>
            <a:ext cx="2518870" cy="1634849"/>
          </a:xfrm>
          <a:prstGeom prst="rect">
            <a:avLst/>
          </a:prstGeom>
          <a:noFill/>
          <a:ln>
            <a:noFill/>
          </a:ln>
        </p:spPr>
      </p:pic>
      <p:graphicFrame>
        <p:nvGraphicFramePr>
          <p:cNvPr id="206" name="Google Shape;206;g31beae06b0e_1_26"/>
          <p:cNvGraphicFramePr/>
          <p:nvPr/>
        </p:nvGraphicFramePr>
        <p:xfrm>
          <a:off x="5927475" y="1646225"/>
          <a:ext cx="3000000" cy="3000000"/>
        </p:xfrm>
        <a:graphic>
          <a:graphicData uri="http://schemas.openxmlformats.org/drawingml/2006/table">
            <a:tbl>
              <a:tblPr>
                <a:noFill/>
                <a:tableStyleId>{5C95B913-B590-4DDB-AB58-7B41AA05CAC1}</a:tableStyleId>
              </a:tblPr>
              <a:tblGrid>
                <a:gridCol w="1542650"/>
                <a:gridCol w="712750"/>
              </a:tblGrid>
              <a:tr h="340250">
                <a:tc>
                  <a:txBody>
                    <a:bodyPr/>
                    <a:lstStyle/>
                    <a:p>
                      <a:pPr indent="0" lvl="0" marL="0" rtl="0" algn="l">
                        <a:spcBef>
                          <a:spcPts val="0"/>
                        </a:spcBef>
                        <a:spcAft>
                          <a:spcPts val="0"/>
                        </a:spcAft>
                        <a:buNone/>
                      </a:pPr>
                      <a:r>
                        <a:rPr b="1" lang="en" sz="1200">
                          <a:solidFill>
                            <a:schemeClr val="dk2"/>
                          </a:solidFill>
                        </a:rPr>
                        <a:t>Tissue</a:t>
                      </a:r>
                      <a:endParaRPr b="1"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2"/>
                          </a:solidFill>
                        </a:rPr>
                        <a:t>T2/T1</a:t>
                      </a:r>
                      <a:endParaRPr b="1"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0250">
                <a:tc>
                  <a:txBody>
                    <a:bodyPr/>
                    <a:lstStyle/>
                    <a:p>
                      <a:pPr indent="0" lvl="0" marL="0" rtl="0" algn="l">
                        <a:spcBef>
                          <a:spcPts val="0"/>
                        </a:spcBef>
                        <a:spcAft>
                          <a:spcPts val="0"/>
                        </a:spcAft>
                        <a:buNone/>
                      </a:pPr>
                      <a:r>
                        <a:rPr lang="en" sz="1200">
                          <a:solidFill>
                            <a:schemeClr val="lt1"/>
                          </a:solidFill>
                        </a:rPr>
                        <a:t>Arterial Blood</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0.21</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0250">
                <a:tc>
                  <a:txBody>
                    <a:bodyPr/>
                    <a:lstStyle/>
                    <a:p>
                      <a:pPr indent="0" lvl="0" marL="0" rtl="0" algn="l">
                        <a:spcBef>
                          <a:spcPts val="0"/>
                        </a:spcBef>
                        <a:spcAft>
                          <a:spcPts val="0"/>
                        </a:spcAft>
                        <a:buNone/>
                      </a:pPr>
                      <a:r>
                        <a:rPr lang="en" sz="1200">
                          <a:solidFill>
                            <a:schemeClr val="lt1"/>
                          </a:solidFill>
                        </a:rPr>
                        <a:t>Fat</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0.3</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7625">
                <a:tc>
                  <a:txBody>
                    <a:bodyPr/>
                    <a:lstStyle/>
                    <a:p>
                      <a:pPr indent="0" lvl="0" marL="0" rtl="0" algn="l">
                        <a:spcBef>
                          <a:spcPts val="0"/>
                        </a:spcBef>
                        <a:spcAft>
                          <a:spcPts val="0"/>
                        </a:spcAft>
                        <a:buNone/>
                      </a:pPr>
                      <a:r>
                        <a:rPr lang="en" sz="1200">
                          <a:solidFill>
                            <a:schemeClr val="lt1"/>
                          </a:solidFill>
                        </a:rPr>
                        <a:t>Muscle</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0.05</a:t>
                      </a:r>
                      <a:endParaRPr sz="1200">
                        <a:solidFill>
                          <a:schemeClr val="l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207" name="Google Shape;207;g31beae06b0e_1_26"/>
          <p:cNvSpPr txBox="1"/>
          <p:nvPr/>
        </p:nvSpPr>
        <p:spPr>
          <a:xfrm>
            <a:off x="5444475" y="129430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Table</a:t>
            </a:r>
            <a:r>
              <a:rPr b="1" lang="en" sz="1100">
                <a:solidFill>
                  <a:srgbClr val="F8F9FB"/>
                </a:solidFill>
                <a:latin typeface="Karla"/>
                <a:ea typeface="Karla"/>
                <a:cs typeface="Karla"/>
                <a:sym typeface="Karla"/>
              </a:rPr>
              <a:t> 1. T2/T1 for different tissues [3]</a:t>
            </a:r>
            <a:endParaRPr b="1" sz="1100">
              <a:solidFill>
                <a:srgbClr val="F8F9FB"/>
              </a:solidFill>
              <a:latin typeface="Karla"/>
              <a:ea typeface="Karla"/>
              <a:cs typeface="Karla"/>
              <a:sym typeface="Karla"/>
            </a:endParaRPr>
          </a:p>
        </p:txBody>
      </p:sp>
      <p:sp>
        <p:nvSpPr>
          <p:cNvPr id="208" name="Google Shape;208;g31beae06b0e_1_26"/>
          <p:cNvSpPr txBox="1"/>
          <p:nvPr/>
        </p:nvSpPr>
        <p:spPr>
          <a:xfrm>
            <a:off x="1429575" y="4767900"/>
            <a:ext cx="710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Generated as part of our simulation</a:t>
            </a:r>
            <a:endParaRPr b="1" sz="1100">
              <a:solidFill>
                <a:srgbClr val="F8F9FB"/>
              </a:solidFill>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1beae06b0e_1_38"/>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4" name="Google Shape;214;g31beae06b0e_1_38"/>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Dependence of bSSFP on Imaging Parameters</a:t>
            </a:r>
            <a:endParaRPr/>
          </a:p>
        </p:txBody>
      </p:sp>
      <p:sp>
        <p:nvSpPr>
          <p:cNvPr id="215" name="Google Shape;215;g31beae06b0e_1_38"/>
          <p:cNvSpPr txBox="1"/>
          <p:nvPr>
            <p:ph idx="1" type="body"/>
          </p:nvPr>
        </p:nvSpPr>
        <p:spPr>
          <a:xfrm>
            <a:off x="938500" y="1417425"/>
            <a:ext cx="7172100" cy="1396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2"/>
                </a:solidFill>
              </a:rPr>
              <a:t>Repetition Time (TR):</a:t>
            </a:r>
            <a:r>
              <a:rPr lang="en" sz="1400"/>
              <a:t> Determines banding artifact frequency.</a:t>
            </a:r>
            <a:endParaRPr sz="1400"/>
          </a:p>
          <a:p>
            <a:pPr indent="0" lvl="0" marL="0" rtl="0" algn="l">
              <a:lnSpc>
                <a:spcPct val="115000"/>
              </a:lnSpc>
              <a:spcBef>
                <a:spcPts val="1200"/>
              </a:spcBef>
              <a:spcAft>
                <a:spcPts val="0"/>
              </a:spcAft>
              <a:buNone/>
            </a:pPr>
            <a:r>
              <a:rPr b="1" lang="en" sz="1400">
                <a:solidFill>
                  <a:schemeClr val="dk2"/>
                </a:solidFill>
              </a:rPr>
              <a:t>Flip Angle:</a:t>
            </a:r>
            <a:r>
              <a:rPr lang="en" sz="1400"/>
              <a:t> Affects signal intensity and contrast.</a:t>
            </a:r>
            <a:endParaRPr sz="1400"/>
          </a:p>
          <a:p>
            <a:pPr indent="0" lvl="0" marL="0" rtl="0" algn="l">
              <a:lnSpc>
                <a:spcPct val="115000"/>
              </a:lnSpc>
              <a:spcBef>
                <a:spcPts val="1200"/>
              </a:spcBef>
              <a:spcAft>
                <a:spcPts val="1200"/>
              </a:spcAft>
              <a:buNone/>
            </a:pPr>
            <a:r>
              <a:rPr b="1" lang="en" sz="1400">
                <a:solidFill>
                  <a:schemeClr val="dk2"/>
                </a:solidFill>
              </a:rPr>
              <a:t>Off-Resonance:</a:t>
            </a:r>
            <a:r>
              <a:rPr lang="en" sz="1400"/>
              <a:t> Influences artifact visibility and band placement.</a:t>
            </a:r>
            <a:endParaRPr sz="1400"/>
          </a:p>
        </p:txBody>
      </p:sp>
      <p:cxnSp>
        <p:nvCxnSpPr>
          <p:cNvPr id="216" name="Google Shape;216;g31beae06b0e_1_3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17" name="Google Shape;217;g31beae06b0e_1_38"/>
          <p:cNvPicPr preferRelativeResize="0"/>
          <p:nvPr/>
        </p:nvPicPr>
        <p:blipFill rotWithShape="1">
          <a:blip r:embed="rId3">
            <a:alphaModFix/>
          </a:blip>
          <a:srcRect b="0" l="5109" r="7690" t="0"/>
          <a:stretch/>
        </p:blipFill>
        <p:spPr>
          <a:xfrm>
            <a:off x="3078313" y="2813775"/>
            <a:ext cx="2660670" cy="1860650"/>
          </a:xfrm>
          <a:prstGeom prst="rect">
            <a:avLst/>
          </a:prstGeom>
          <a:noFill/>
          <a:ln>
            <a:noFill/>
          </a:ln>
        </p:spPr>
      </p:pic>
      <p:pic>
        <p:nvPicPr>
          <p:cNvPr id="218" name="Google Shape;218;g31beae06b0e_1_38"/>
          <p:cNvPicPr preferRelativeResize="0"/>
          <p:nvPr/>
        </p:nvPicPr>
        <p:blipFill rotWithShape="1">
          <a:blip r:embed="rId4">
            <a:alphaModFix/>
          </a:blip>
          <a:srcRect b="0" l="4943" r="7559" t="0"/>
          <a:stretch/>
        </p:blipFill>
        <p:spPr>
          <a:xfrm>
            <a:off x="252425" y="2813775"/>
            <a:ext cx="2763001" cy="1860648"/>
          </a:xfrm>
          <a:prstGeom prst="rect">
            <a:avLst/>
          </a:prstGeom>
          <a:noFill/>
          <a:ln>
            <a:noFill/>
          </a:ln>
        </p:spPr>
      </p:pic>
      <p:pic>
        <p:nvPicPr>
          <p:cNvPr id="219" name="Google Shape;219;g31beae06b0e_1_38"/>
          <p:cNvPicPr preferRelativeResize="0"/>
          <p:nvPr/>
        </p:nvPicPr>
        <p:blipFill>
          <a:blip r:embed="rId5">
            <a:alphaModFix/>
          </a:blip>
          <a:stretch>
            <a:fillRect/>
          </a:stretch>
        </p:blipFill>
        <p:spPr>
          <a:xfrm>
            <a:off x="5801871" y="2813775"/>
            <a:ext cx="3124955" cy="1860651"/>
          </a:xfrm>
          <a:prstGeom prst="rect">
            <a:avLst/>
          </a:prstGeom>
          <a:noFill/>
          <a:ln>
            <a:noFill/>
          </a:ln>
        </p:spPr>
      </p:pic>
      <p:sp>
        <p:nvSpPr>
          <p:cNvPr id="220" name="Google Shape;220;g31beae06b0e_1_38"/>
          <p:cNvSpPr txBox="1"/>
          <p:nvPr/>
        </p:nvSpPr>
        <p:spPr>
          <a:xfrm>
            <a:off x="252420" y="4674425"/>
            <a:ext cx="86745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Generated as part of our simulation</a:t>
            </a:r>
            <a:endParaRPr b="1" sz="1100">
              <a:solidFill>
                <a:srgbClr val="F8F9FB"/>
              </a:solidFill>
              <a:latin typeface="Karla"/>
              <a:ea typeface="Karla"/>
              <a:cs typeface="Karla"/>
              <a:sym typeface="Karla"/>
            </a:endParaRPr>
          </a:p>
          <a:p>
            <a:pPr indent="0" lvl="0" marL="0" rtl="0" algn="ctr">
              <a:spcBef>
                <a:spcPts val="0"/>
              </a:spcBef>
              <a:spcAft>
                <a:spcPts val="0"/>
              </a:spcAft>
              <a:buNone/>
            </a:pPr>
            <a:r>
              <a:t/>
            </a:r>
            <a:endParaRPr b="1" sz="1100">
              <a:solidFill>
                <a:srgbClr val="F8F9FB"/>
              </a:solidFill>
              <a:latin typeface="Karla"/>
              <a:ea typeface="Karla"/>
              <a:cs typeface="Karla"/>
              <a:sym typeface="Karl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Montserrat"/>
              <a:ea typeface="Montserrat"/>
              <a:cs typeface="Montserrat"/>
              <a:sym typeface="Montserrat"/>
            </a:endParaRPr>
          </a:p>
        </p:txBody>
      </p:sp>
      <p:sp>
        <p:nvSpPr>
          <p:cNvPr id="226" name="Google Shape;226;p4"/>
          <p:cNvSpPr txBox="1"/>
          <p:nvPr>
            <p:ph type="ctrTitle"/>
          </p:nvPr>
        </p:nvSpPr>
        <p:spPr>
          <a:xfrm>
            <a:off x="1814550" y="2234800"/>
            <a:ext cx="55881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sz="4800"/>
              <a:t>Simulation</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1beae06b0e_1_47"/>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2" name="Google Shape;232;g31beae06b0e_1_47"/>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Dataset and Known Imaging Parameters</a:t>
            </a:r>
            <a:endParaRPr sz="2000"/>
          </a:p>
        </p:txBody>
      </p:sp>
      <p:sp>
        <p:nvSpPr>
          <p:cNvPr id="233" name="Google Shape;233;g31beae06b0e_1_4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Ex Vivo Porcine Heart DT MRI Dataset [1] - Stanford CMR group</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Imaging system:</a:t>
            </a:r>
            <a:r>
              <a:rPr b="1" lang="en" sz="1200"/>
              <a:t> </a:t>
            </a:r>
            <a:r>
              <a:rPr lang="en" sz="1200"/>
              <a:t>Siemens Magnetom Prisma fit → 3T scanner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T1 protocol:</a:t>
            </a:r>
            <a:r>
              <a:rPr lang="en" sz="1200">
                <a:solidFill>
                  <a:schemeClr val="dk2"/>
                </a:solidFill>
              </a:rPr>
              <a:t> </a:t>
            </a:r>
            <a:r>
              <a:rPr lang="en" sz="1200"/>
              <a:t>FLASH 3D</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b="1" lang="en" sz="1200">
                <a:solidFill>
                  <a:schemeClr val="dk2"/>
                </a:solidFill>
              </a:rPr>
              <a:t>T2 protocol:</a:t>
            </a:r>
            <a:r>
              <a:rPr b="1" lang="en" sz="1200"/>
              <a:t> </a:t>
            </a:r>
            <a:r>
              <a:rPr lang="en" sz="1200"/>
              <a:t>TSE 3D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Number of slices:</a:t>
            </a:r>
            <a:r>
              <a:rPr lang="en" sz="1200"/>
              <a:t> 240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Repetition Time:</a:t>
            </a:r>
            <a:r>
              <a:rPr lang="en" sz="1200">
                <a:solidFill>
                  <a:schemeClr val="dk2"/>
                </a:solidFill>
              </a:rPr>
              <a:t> </a:t>
            </a:r>
            <a:r>
              <a:rPr lang="en" sz="1200"/>
              <a:t>12 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Echo Time: </a:t>
            </a:r>
            <a:r>
              <a:rPr lang="en" sz="1200"/>
              <a:t>3.15 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solidFill>
                  <a:schemeClr val="dk2"/>
                </a:solidFill>
              </a:rPr>
              <a:t>Flip Angle:</a:t>
            </a:r>
            <a:r>
              <a:rPr b="1" lang="en" sz="1200"/>
              <a:t> </a:t>
            </a:r>
            <a:r>
              <a:rPr lang="en" sz="1200"/>
              <a:t>25</a:t>
            </a:r>
            <a:r>
              <a:rPr lang="en" sz="1350">
                <a:solidFill>
                  <a:srgbClr val="EEF0FF"/>
                </a:solidFill>
                <a:latin typeface="Roboto"/>
                <a:ea typeface="Roboto"/>
                <a:cs typeface="Roboto"/>
                <a:sym typeface="Roboto"/>
              </a:rPr>
              <a:t>°</a:t>
            </a:r>
            <a:endParaRPr sz="12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cxnSp>
        <p:nvCxnSpPr>
          <p:cNvPr id="234" name="Google Shape;234;g31beae06b0e_1_4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35" name="Google Shape;235;g31beae06b0e_1_47"/>
          <p:cNvPicPr preferRelativeResize="0"/>
          <p:nvPr/>
        </p:nvPicPr>
        <p:blipFill>
          <a:blip r:embed="rId3">
            <a:alphaModFix/>
          </a:blip>
          <a:stretch>
            <a:fillRect/>
          </a:stretch>
        </p:blipFill>
        <p:spPr>
          <a:xfrm>
            <a:off x="6240524" y="2195000"/>
            <a:ext cx="2472514" cy="2500775"/>
          </a:xfrm>
          <a:prstGeom prst="rect">
            <a:avLst/>
          </a:prstGeom>
          <a:noFill/>
          <a:ln>
            <a:noFill/>
          </a:ln>
        </p:spPr>
      </p:pic>
      <p:pic>
        <p:nvPicPr>
          <p:cNvPr id="236" name="Google Shape;236;g31beae06b0e_1_47"/>
          <p:cNvPicPr preferRelativeResize="0"/>
          <p:nvPr/>
        </p:nvPicPr>
        <p:blipFill>
          <a:blip r:embed="rId4">
            <a:alphaModFix/>
          </a:blip>
          <a:stretch>
            <a:fillRect/>
          </a:stretch>
        </p:blipFill>
        <p:spPr>
          <a:xfrm>
            <a:off x="3581726" y="2195000"/>
            <a:ext cx="2451324" cy="2500775"/>
          </a:xfrm>
          <a:prstGeom prst="rect">
            <a:avLst/>
          </a:prstGeom>
          <a:noFill/>
          <a:ln>
            <a:noFill/>
          </a:ln>
        </p:spPr>
      </p:pic>
      <p:sp>
        <p:nvSpPr>
          <p:cNvPr id="237" name="Google Shape;237;g31beae06b0e_1_47"/>
          <p:cNvSpPr txBox="1"/>
          <p:nvPr/>
        </p:nvSpPr>
        <p:spPr>
          <a:xfrm>
            <a:off x="4691250" y="471515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8F9FB"/>
                </a:solidFill>
                <a:latin typeface="Karla"/>
                <a:ea typeface="Karla"/>
                <a:cs typeface="Karla"/>
                <a:sym typeface="Karla"/>
              </a:rPr>
              <a:t>Visualization of our dataset</a:t>
            </a:r>
            <a:endParaRPr b="1" sz="1100">
              <a:solidFill>
                <a:srgbClr val="F8F9FB"/>
              </a:solidFill>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cc25ba113_0_17"/>
          <p:cNvSpPr/>
          <p:nvPr/>
        </p:nvSpPr>
        <p:spPr>
          <a:xfrm>
            <a:off x="-190500" y="-219800"/>
            <a:ext cx="9598200" cy="5553900"/>
          </a:xfrm>
          <a:prstGeom prst="rect">
            <a:avLst/>
          </a:prstGeom>
          <a:solidFill>
            <a:srgbClr val="000000">
              <a:alpha val="41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43" name="Google Shape;243;g31cc25ba113_0_17"/>
          <p:cNvSpPr txBox="1"/>
          <p:nvPr>
            <p:ph type="title"/>
          </p:nvPr>
        </p:nvSpPr>
        <p:spPr>
          <a:xfrm>
            <a:off x="938500" y="445025"/>
            <a:ext cx="6784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Modeling Steady-State Magnetization</a:t>
            </a:r>
            <a:endParaRPr sz="2000"/>
          </a:p>
        </p:txBody>
      </p:sp>
      <p:cxnSp>
        <p:nvCxnSpPr>
          <p:cNvPr id="244" name="Google Shape;244;g31cc25ba113_0_1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45" name="Google Shape;245;g31cc25ba113_0_1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Bloch equations</a:t>
            </a:r>
            <a:r>
              <a:rPr b="1" lang="en" sz="1200"/>
              <a:t> show the evolution of magnetization over time</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We can simplify this by assuming Bx, By and Bz = 0</a:t>
            </a:r>
            <a:endParaRPr b="1" sz="1200"/>
          </a:p>
        </p:txBody>
      </p:sp>
      <p:pic>
        <p:nvPicPr>
          <p:cNvPr id="246" name="Google Shape;246;g31cc25ba113_0_17"/>
          <p:cNvPicPr preferRelativeResize="0"/>
          <p:nvPr/>
        </p:nvPicPr>
        <p:blipFill>
          <a:blip r:embed="rId3">
            <a:alphaModFix/>
          </a:blip>
          <a:stretch>
            <a:fillRect/>
          </a:stretch>
        </p:blipFill>
        <p:spPr>
          <a:xfrm>
            <a:off x="3140500" y="1704975"/>
            <a:ext cx="2936199" cy="1279525"/>
          </a:xfrm>
          <a:prstGeom prst="rect">
            <a:avLst/>
          </a:prstGeom>
          <a:noFill/>
          <a:ln>
            <a:noFill/>
          </a:ln>
        </p:spPr>
      </p:pic>
      <p:pic>
        <p:nvPicPr>
          <p:cNvPr id="247" name="Google Shape;247;g31cc25ba113_0_17"/>
          <p:cNvPicPr preferRelativeResize="0"/>
          <p:nvPr/>
        </p:nvPicPr>
        <p:blipFill>
          <a:blip r:embed="rId4">
            <a:alphaModFix/>
          </a:blip>
          <a:stretch>
            <a:fillRect/>
          </a:stretch>
        </p:blipFill>
        <p:spPr>
          <a:xfrm>
            <a:off x="3863038" y="3505200"/>
            <a:ext cx="1491125" cy="1362075"/>
          </a:xfrm>
          <a:prstGeom prst="rect">
            <a:avLst/>
          </a:prstGeom>
          <a:noFill/>
          <a:ln>
            <a:noFill/>
          </a:ln>
        </p:spPr>
      </p:pic>
      <p:sp>
        <p:nvSpPr>
          <p:cNvPr id="248" name="Google Shape;248;g31cc25ba113_0_17"/>
          <p:cNvSpPr txBox="1"/>
          <p:nvPr/>
        </p:nvSpPr>
        <p:spPr>
          <a:xfrm>
            <a:off x="5956900" y="3303050"/>
            <a:ext cx="3039000" cy="1723800"/>
          </a:xfrm>
          <a:prstGeom prst="rect">
            <a:avLst/>
          </a:prstGeom>
          <a:solidFill>
            <a:srgbClr val="85D5E6">
              <a:alpha val="341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M</a:t>
            </a:r>
            <a:r>
              <a:rPr baseline="-25000" lang="en" sz="1000">
                <a:solidFill>
                  <a:schemeClr val="lt1"/>
                </a:solidFill>
                <a:latin typeface="Montserrat"/>
                <a:ea typeface="Montserrat"/>
                <a:cs typeface="Montserrat"/>
                <a:sym typeface="Montserrat"/>
              </a:rPr>
              <a:t>i</a:t>
            </a:r>
            <a:r>
              <a:rPr lang="en" sz="1000">
                <a:solidFill>
                  <a:schemeClr val="lt1"/>
                </a:solidFill>
                <a:latin typeface="Montserrat"/>
                <a:ea typeface="Montserrat"/>
                <a:cs typeface="Montserrat"/>
                <a:sym typeface="Montserrat"/>
              </a:rPr>
              <a:t> = Magnetization along the i axis</a:t>
            </a:r>
            <a:r>
              <a:rPr lang="en" sz="1000">
                <a:solidFill>
                  <a:schemeClr val="lt1"/>
                </a:solidFill>
                <a:latin typeface="Montserrat"/>
                <a:ea typeface="Montserrat"/>
                <a:cs typeface="Montserrat"/>
                <a:sym typeface="Montserrat"/>
              </a:rPr>
              <a:t>, i ∈ {x,y,z}</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lt1"/>
                </a:solidFill>
                <a:latin typeface="Montserrat"/>
                <a:ea typeface="Montserrat"/>
                <a:cs typeface="Montserrat"/>
                <a:sym typeface="Montserrat"/>
              </a:rPr>
              <a:t>B</a:t>
            </a:r>
            <a:r>
              <a:rPr baseline="-25000" lang="en" sz="1000">
                <a:solidFill>
                  <a:schemeClr val="lt1"/>
                </a:solidFill>
                <a:latin typeface="Montserrat"/>
                <a:ea typeface="Montserrat"/>
                <a:cs typeface="Montserrat"/>
                <a:sym typeface="Montserrat"/>
              </a:rPr>
              <a:t>i</a:t>
            </a:r>
            <a:r>
              <a:rPr lang="en" sz="1000">
                <a:solidFill>
                  <a:schemeClr val="lt1"/>
                </a:solidFill>
                <a:latin typeface="Montserrat"/>
                <a:ea typeface="Montserrat"/>
                <a:cs typeface="Montserrat"/>
                <a:sym typeface="Montserrat"/>
              </a:rPr>
              <a:t> = External magnetic field components along the i axis, i ∈ {x,y,z}</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lt1"/>
                </a:solidFill>
                <a:latin typeface="Montserrat"/>
                <a:ea typeface="Montserrat"/>
                <a:cs typeface="Montserrat"/>
                <a:sym typeface="Montserrat"/>
              </a:rPr>
              <a:t>M</a:t>
            </a:r>
            <a:r>
              <a:rPr baseline="-25000" lang="en" sz="1000">
                <a:solidFill>
                  <a:schemeClr val="lt1"/>
                </a:solidFill>
                <a:latin typeface="Montserrat"/>
                <a:ea typeface="Montserrat"/>
                <a:cs typeface="Montserrat"/>
                <a:sym typeface="Montserrat"/>
              </a:rPr>
              <a:t>0  </a:t>
            </a:r>
            <a:r>
              <a:rPr lang="en" sz="1000">
                <a:solidFill>
                  <a:schemeClr val="lt1"/>
                </a:solidFill>
                <a:latin typeface="Montserrat"/>
                <a:ea typeface="Montserrat"/>
                <a:cs typeface="Montserrat"/>
                <a:sym typeface="Montserrat"/>
              </a:rPr>
              <a:t>= </a:t>
            </a:r>
            <a:r>
              <a:rPr lang="en" sz="1000">
                <a:solidFill>
                  <a:schemeClr val="lt1"/>
                </a:solidFill>
                <a:latin typeface="Montserrat"/>
                <a:ea typeface="Montserrat"/>
                <a:cs typeface="Montserrat"/>
                <a:sym typeface="Montserrat"/>
              </a:rPr>
              <a:t>Equilibrium </a:t>
            </a:r>
            <a:r>
              <a:rPr lang="en" sz="1000">
                <a:solidFill>
                  <a:schemeClr val="lt1"/>
                </a:solidFill>
                <a:latin typeface="Montserrat"/>
                <a:ea typeface="Montserrat"/>
                <a:cs typeface="Montserrat"/>
                <a:sym typeface="Montserrat"/>
              </a:rPr>
              <a:t>Magnetization</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lt1"/>
                </a:solidFill>
                <a:latin typeface="Montserrat"/>
                <a:ea typeface="Montserrat"/>
                <a:cs typeface="Montserrat"/>
                <a:sym typeface="Montserrat"/>
              </a:rPr>
              <a:t>T1 = Longitudinal Relaxation Time</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lt1"/>
                </a:solidFill>
                <a:latin typeface="Montserrat"/>
                <a:ea typeface="Montserrat"/>
                <a:cs typeface="Montserrat"/>
                <a:sym typeface="Montserrat"/>
              </a:rPr>
              <a:t>T2 = Transverse Relaxation Time</a:t>
            </a:r>
            <a:endParaRPr sz="10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